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1" r:id="rId2"/>
    <p:sldId id="258" r:id="rId3"/>
    <p:sldId id="259" r:id="rId4"/>
    <p:sldId id="314" r:id="rId5"/>
    <p:sldId id="261" r:id="rId6"/>
    <p:sldId id="273" r:id="rId7"/>
    <p:sldId id="311" r:id="rId8"/>
    <p:sldId id="312" r:id="rId9"/>
    <p:sldId id="313" r:id="rId10"/>
    <p:sldId id="268" r:id="rId11"/>
    <p:sldId id="269" r:id="rId12"/>
    <p:sldId id="270" r:id="rId13"/>
    <p:sldId id="280" r:id="rId14"/>
    <p:sldId id="282" r:id="rId15"/>
    <p:sldId id="283" r:id="rId16"/>
    <p:sldId id="284" r:id="rId17"/>
    <p:sldId id="285" r:id="rId18"/>
    <p:sldId id="274" r:id="rId19"/>
    <p:sldId id="286" r:id="rId20"/>
    <p:sldId id="287" r:id="rId21"/>
    <p:sldId id="288" r:id="rId22"/>
    <p:sldId id="289" r:id="rId23"/>
    <p:sldId id="275" r:id="rId24"/>
    <p:sldId id="290" r:id="rId25"/>
    <p:sldId id="291" r:id="rId26"/>
    <p:sldId id="292" r:id="rId27"/>
    <p:sldId id="293" r:id="rId28"/>
    <p:sldId id="294" r:id="rId29"/>
    <p:sldId id="295" r:id="rId30"/>
    <p:sldId id="296" r:id="rId31"/>
    <p:sldId id="276" r:id="rId32"/>
    <p:sldId id="297" r:id="rId33"/>
    <p:sldId id="300" r:id="rId34"/>
    <p:sldId id="303" r:id="rId35"/>
    <p:sldId id="308" r:id="rId36"/>
    <p:sldId id="277" r:id="rId37"/>
    <p:sldId id="301" r:id="rId38"/>
    <p:sldId id="304" r:id="rId39"/>
    <p:sldId id="302" r:id="rId40"/>
    <p:sldId id="298" r:id="rId41"/>
    <p:sldId id="309" r:id="rId42"/>
    <p:sldId id="310" r:id="rId43"/>
    <p:sldId id="278" r:id="rId44"/>
    <p:sldId id="305" r:id="rId45"/>
    <p:sldId id="306" r:id="rId46"/>
    <p:sldId id="307" r:id="rId47"/>
    <p:sldId id="265"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9" d="100"/>
          <a:sy n="89" d="100"/>
        </p:scale>
        <p:origin x="3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A20E6-DA9A-425D-9DD6-2FBBC556DF92}" type="datetimeFigureOut">
              <a:rPr lang="en-US" smtClean="0"/>
              <a:t>8/17/2021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C5339-193A-473A-803A-F0FB279E5FD8}" type="slidenum">
              <a:rPr lang="en-US" smtClean="0"/>
              <a:t>‹#›</a:t>
            </a:fld>
            <a:endParaRPr lang="en-US"/>
          </a:p>
        </p:txBody>
      </p:sp>
    </p:spTree>
    <p:extLst>
      <p:ext uri="{BB962C8B-B14F-4D97-AF65-F5344CB8AC3E}">
        <p14:creationId xmlns:p14="http://schemas.microsoft.com/office/powerpoint/2010/main" val="177335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30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038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79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9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8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282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7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3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60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1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81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386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41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7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312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86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67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12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1477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459223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91858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2824634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6987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64" name="Google Shape;64;p14"/>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8721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endParaRPr/>
          </a:p>
        </p:txBody>
      </p:sp>
      <p:sp>
        <p:nvSpPr>
          <p:cNvPr id="33" name="Google Shape;33;p9"/>
          <p:cNvSpPr txBox="1">
            <a:spLocks noGrp="1"/>
          </p:cNvSpPr>
          <p:nvPr>
            <p:ph type="subTitle" idx="1"/>
          </p:nvPr>
        </p:nvSpPr>
        <p:spPr>
          <a:xfrm>
            <a:off x="2221100" y="4077900"/>
            <a:ext cx="3478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solidFill>
                  <a:schemeClr val="dk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34" name="Google Shape;34;p9"/>
          <p:cNvSpPr txBox="1">
            <a:spLocks noGrp="1"/>
          </p:cNvSpPr>
          <p:nvPr>
            <p:ph type="ctrTitle" idx="2"/>
          </p:nvPr>
        </p:nvSpPr>
        <p:spPr>
          <a:xfrm>
            <a:off x="261980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642320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89" name="Google Shape;89;p2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0" name="Google Shape;90;p20"/>
          <p:cNvSpPr txBox="1">
            <a:spLocks noGrp="1"/>
          </p:cNvSpPr>
          <p:nvPr>
            <p:ph type="ctrTitle" idx="2"/>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91" name="Google Shape;91;p20"/>
          <p:cNvSpPr txBox="1">
            <a:spLocks noGrp="1"/>
          </p:cNvSpPr>
          <p:nvPr>
            <p:ph type="subTitle" idx="3"/>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2" name="Google Shape;92;p20"/>
          <p:cNvSpPr txBox="1">
            <a:spLocks noGrp="1"/>
          </p:cNvSpPr>
          <p:nvPr>
            <p:ph type="ctrTitle" idx="4"/>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93" name="Google Shape;93;p20"/>
          <p:cNvSpPr txBox="1">
            <a:spLocks noGrp="1"/>
          </p:cNvSpPr>
          <p:nvPr>
            <p:ph type="subTitle" idx="5"/>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4" name="Google Shape;94;p20"/>
          <p:cNvSpPr txBox="1">
            <a:spLocks noGrp="1"/>
          </p:cNvSpPr>
          <p:nvPr>
            <p:ph type="ctrTitle" idx="6"/>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748276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endParaRPr/>
          </a:p>
        </p:txBody>
      </p:sp>
      <p:sp>
        <p:nvSpPr>
          <p:cNvPr id="68" name="Google Shape;68;p15"/>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862608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107" name="Google Shape;107;p2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08" name="Google Shape;108;p2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09" name="Google Shape;109;p2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0" name="Google Shape;110;p2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1" name="Google Shape;111;p2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2" name="Google Shape;112;p2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3" name="Google Shape;113;p2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4" name="Google Shape;114;p2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5" name="Google Shape;115;p2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6" name="Google Shape;116;p2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17" name="Google Shape;117;p2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endParaRPr/>
          </a:p>
        </p:txBody>
      </p:sp>
      <p:sp>
        <p:nvSpPr>
          <p:cNvPr id="118" name="Google Shape;118;p2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277867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72" name="Google Shape;72;p16"/>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9965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6B9D4-B76F-4BFC-A897-2BA90A178F72}"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432307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 only 4">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23107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2C6B9D4-B76F-4BFC-A897-2BA90A178F72}"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2175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C6B9D4-B76F-4BFC-A897-2BA90A178F72}"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404255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C6B9D4-B76F-4BFC-A897-2BA90A178F72}" type="datetimeFigureOut">
              <a:rPr lang="en-US" smtClean="0"/>
              <a:t>8/17/2021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82140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C6B9D4-B76F-4BFC-A897-2BA90A178F72}" type="datetimeFigureOut">
              <a:rPr lang="en-US" smtClean="0"/>
              <a:t>8/17/2021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376952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6B9D4-B76F-4BFC-A897-2BA90A178F72}" type="datetimeFigureOut">
              <a:rPr lang="en-US" smtClean="0"/>
              <a:t>8/17/2021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2356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C6B9D4-B76F-4BFC-A897-2BA90A178F72}"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68997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C6B9D4-B76F-4BFC-A897-2BA90A178F72}"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A623C-BADA-4A0A-9BE2-B215BC5CD68B}" type="slidenum">
              <a:rPr lang="en-US" smtClean="0"/>
              <a:t>‹#›</a:t>
            </a:fld>
            <a:endParaRPr lang="en-US"/>
          </a:p>
        </p:txBody>
      </p:sp>
    </p:spTree>
    <p:extLst>
      <p:ext uri="{BB962C8B-B14F-4D97-AF65-F5344CB8AC3E}">
        <p14:creationId xmlns:p14="http://schemas.microsoft.com/office/powerpoint/2010/main" val="120099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6B9D4-B76F-4BFC-A897-2BA90A178F72}" type="datetimeFigureOut">
              <a:rPr lang="en-US" smtClean="0"/>
              <a:t>8/17/2021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A623C-BADA-4A0A-9BE2-B215BC5CD68B}" type="slidenum">
              <a:rPr lang="en-US" smtClean="0"/>
              <a:t>‹#›</a:t>
            </a:fld>
            <a:endParaRPr lang="en-US"/>
          </a:p>
        </p:txBody>
      </p:sp>
    </p:spTree>
    <p:extLst>
      <p:ext uri="{BB962C8B-B14F-4D97-AF65-F5344CB8AC3E}">
        <p14:creationId xmlns:p14="http://schemas.microsoft.com/office/powerpoint/2010/main" val="3018582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857345" y="1839183"/>
            <a:ext cx="6927600" cy="2561600"/>
          </a:xfrm>
          <a:prstGeom prst="rect">
            <a:avLst/>
          </a:prstGeom>
        </p:spPr>
        <p:txBody>
          <a:bodyPr spcFirstLastPara="1" vert="horz" wrap="square" lIns="121900" tIns="121900" rIns="121900" bIns="121900" rtlCol="0" anchor="ctr" anchorCtr="0">
            <a:noAutofit/>
          </a:bodyPr>
          <a:lstStyle/>
          <a:p>
            <a:pPr>
              <a:buClr>
                <a:schemeClr val="dk1"/>
              </a:buClr>
              <a:buSzPts val="1100"/>
            </a:pPr>
            <a:r>
              <a:rPr lang="en-US" i="1" dirty="0" err="1" smtClean="0">
                <a:latin typeface="Times New Roman" panose="02020603050405020304" pitchFamily="18" charset="0"/>
                <a:cs typeface="Times New Roman" panose="02020603050405020304" pitchFamily="18" charset="0"/>
              </a:rPr>
              <a:t>UIControl</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in </a:t>
            </a:r>
            <a:r>
              <a:rPr lang="en-US" i="1" dirty="0">
                <a:latin typeface="Times New Roman" panose="02020603050405020304" pitchFamily="18" charset="0"/>
                <a:cs typeface="Times New Roman" panose="02020603050405020304" pitchFamily="18" charset="0"/>
              </a:rPr>
              <a:t>Swift</a:t>
            </a:r>
            <a:endParaRPr dirty="0"/>
          </a:p>
        </p:txBody>
      </p:sp>
      <p:cxnSp>
        <p:nvCxnSpPr>
          <p:cNvPr id="439" name="Google Shape;439;p48"/>
          <p:cNvCxnSpPr/>
          <p:nvPr/>
        </p:nvCxnSpPr>
        <p:spPr>
          <a:xfrm>
            <a:off x="0" y="3650600"/>
            <a:ext cx="2235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34394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TYPES</a:t>
            </a:r>
            <a:endParaRPr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2D0674-C99B-7342-8998-BE0CE2C411F4}"/>
              </a:ext>
            </a:extLst>
          </p:cNvPr>
          <p:cNvPicPr>
            <a:picLocks noChangeAspect="1"/>
          </p:cNvPicPr>
          <p:nvPr/>
        </p:nvPicPr>
        <p:blipFill>
          <a:blip r:embed="rId3"/>
          <a:stretch>
            <a:fillRect/>
          </a:stretch>
        </p:blipFill>
        <p:spPr>
          <a:xfrm>
            <a:off x="1986301" y="1605607"/>
            <a:ext cx="8219399" cy="4595233"/>
          </a:xfrm>
          <a:prstGeom prst="rect">
            <a:avLst/>
          </a:prstGeom>
        </p:spPr>
      </p:pic>
    </p:spTree>
    <p:extLst>
      <p:ext uri="{BB962C8B-B14F-4D97-AF65-F5344CB8AC3E}">
        <p14:creationId xmlns:p14="http://schemas.microsoft.com/office/powerpoint/2010/main" val="3978181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3727700" y="2378800"/>
            <a:ext cx="6927600" cy="2561600"/>
          </a:xfrm>
          <a:prstGeom prst="rect">
            <a:avLst/>
          </a:prstGeom>
        </p:spPr>
        <p:txBody>
          <a:bodyPr spcFirstLastPara="1" vert="horz" wrap="square" lIns="121900" tIns="121900" rIns="121900" bIns="121900" rtlCol="0" anchor="ctr" anchorCtr="0">
            <a:noAutofit/>
          </a:bodyPr>
          <a:lstStyle/>
          <a:p>
            <a:r>
              <a:rPr lang="en-US" dirty="0">
                <a:latin typeface="Times New Roman" panose="02020603050405020304" pitchFamily="18" charset="0"/>
                <a:cs typeface="Times New Roman" panose="02020603050405020304" pitchFamily="18" charset="0"/>
              </a:rPr>
              <a:t>INITIALIZATION AND </a:t>
            </a:r>
            <a:r>
              <a:rPr lang="en-US" dirty="0" smtClean="0">
                <a:latin typeface="Times New Roman" panose="02020603050405020304" pitchFamily="18" charset="0"/>
                <a:cs typeface="Times New Roman" panose="02020603050405020304" pitchFamily="18" charset="0"/>
              </a:rPr>
              <a:t>USING</a:t>
            </a:r>
            <a:endParaRPr lang="en-US" dirty="0">
              <a:latin typeface="Times New Roman" panose="02020603050405020304" pitchFamily="18" charset="0"/>
              <a:cs typeface="Times New Roman" panose="02020603050405020304" pitchFamily="18" charset="0"/>
            </a:endParaRPr>
          </a:p>
        </p:txBody>
      </p:sp>
      <p:sp>
        <p:nvSpPr>
          <p:cNvPr id="346" name="Google Shape;346;p44"/>
          <p:cNvSpPr txBox="1">
            <a:spLocks noGrp="1"/>
          </p:cNvSpPr>
          <p:nvPr>
            <p:ph type="title" idx="2"/>
          </p:nvPr>
        </p:nvSpPr>
        <p:spPr>
          <a:xfrm flipH="1">
            <a:off x="6627924" y="1380284"/>
            <a:ext cx="3972400" cy="1006000"/>
          </a:xfrm>
          <a:prstGeom prst="rect">
            <a:avLst/>
          </a:prstGeom>
        </p:spPr>
        <p:txBody>
          <a:bodyPr spcFirstLastPara="1" vert="horz" wrap="square" lIns="121900" tIns="121900" rIns="121900" bIns="121900" rtlCol="0" anchor="ctr" anchorCtr="0">
            <a:noAutofit/>
          </a:bodyPr>
          <a:lstStyle/>
          <a:p>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cxnSp>
        <p:nvCxnSpPr>
          <p:cNvPr id="347" name="Google Shape;347;p44"/>
          <p:cNvCxnSpPr/>
          <p:nvPr/>
        </p:nvCxnSpPr>
        <p:spPr>
          <a:xfrm>
            <a:off x="10169100" y="3659600"/>
            <a:ext cx="20808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335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wipe(down)">
                                      <p:cBhvr>
                                        <p:cTn id="7" dur="500"/>
                                        <p:tgtEl>
                                          <p:spTgt spid="3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6"/>
                                        </p:tgtEl>
                                        <p:attrNameLst>
                                          <p:attrName>style.visibility</p:attrName>
                                        </p:attrNameLst>
                                      </p:cBhvr>
                                      <p:to>
                                        <p:strVal val="visible"/>
                                      </p:to>
                                    </p:set>
                                    <p:animEffect transition="in" filter="wipe(down)">
                                      <p:cBhvr>
                                        <p:cTn id="10" dur="500"/>
                                        <p:tgtEl>
                                          <p:spTgt spid="34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4"/>
                                        </p:tgtEl>
                                        <p:attrNameLst>
                                          <p:attrName>style.visibility</p:attrName>
                                        </p:attrNameLst>
                                      </p:cBhvr>
                                      <p:to>
                                        <p:strVal val="visible"/>
                                      </p:to>
                                    </p:set>
                                    <p:animEffect transition="in" filter="wipe(down)">
                                      <p:cBhvr>
                                        <p:cTn id="13"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UIButton</a:t>
            </a:r>
            <a:endParaRPr b="1" dirty="0">
              <a:latin typeface="Times New Roman" panose="02020603050405020304" pitchFamily="18" charset="0"/>
              <a:cs typeface="Times New Roman" panose="02020603050405020304" pitchFamily="18" charset="0"/>
            </a:endParaRPr>
          </a:p>
        </p:txBody>
      </p:sp>
      <p:sp>
        <p:nvSpPr>
          <p:cNvPr id="15" name="Rectangle 14"/>
          <p:cNvSpPr/>
          <p:nvPr/>
        </p:nvSpPr>
        <p:spPr>
          <a:xfrm>
            <a:off x="728232" y="1599006"/>
            <a:ext cx="8474133" cy="3594702"/>
          </a:xfrm>
          <a:prstGeom prst="rect">
            <a:avLst/>
          </a:prstGeom>
        </p:spPr>
        <p:txBody>
          <a:bodyPr wrap="square">
            <a:spAutoFit/>
          </a:bodyPr>
          <a:lstStyle/>
          <a:p>
            <a:pPr>
              <a:lnSpc>
                <a:spcPct val="150000"/>
              </a:lnSpc>
            </a:pPr>
            <a:r>
              <a:rPr lang="en-US" sz="2200" dirty="0"/>
              <a:t>❖ A control that executes your custom code in response to user interactions.</a:t>
            </a:r>
          </a:p>
          <a:p>
            <a:pPr>
              <a:lnSpc>
                <a:spcPct val="150000"/>
              </a:lnSpc>
            </a:pPr>
            <a:r>
              <a:rPr lang="en-US" sz="2200" dirty="0"/>
              <a:t>❖ When you tap a button, or select a button that has focus, the </a:t>
            </a:r>
            <a:r>
              <a:rPr lang="en-US" sz="2200" dirty="0" smtClean="0"/>
              <a:t>button performs </a:t>
            </a:r>
            <a:r>
              <a:rPr lang="en-US" sz="2200" dirty="0"/>
              <a:t>any </a:t>
            </a:r>
            <a:r>
              <a:rPr lang="en-US" sz="2200" dirty="0" smtClean="0"/>
              <a:t>actions attached </a:t>
            </a:r>
            <a:r>
              <a:rPr lang="en-US" sz="2200" dirty="0"/>
              <a:t>to it. You communicate the purpose of a button using a text label, an image, </a:t>
            </a:r>
            <a:r>
              <a:rPr lang="en-US" sz="2200" dirty="0" smtClean="0"/>
              <a:t>or both</a:t>
            </a:r>
            <a:r>
              <a:rPr lang="en-US" sz="2200" dirty="0"/>
              <a:t>.</a:t>
            </a:r>
          </a:p>
          <a:p>
            <a:pPr>
              <a:lnSpc>
                <a:spcPct val="150000"/>
              </a:lnSpc>
            </a:pPr>
            <a:r>
              <a:rPr lang="en-US" sz="2200" dirty="0"/>
              <a:t>❖ The appearance of buttons is configurable, so you can tint buttons or format titles to </a:t>
            </a:r>
            <a:r>
              <a:rPr lang="en-US" sz="2200" dirty="0" smtClean="0"/>
              <a:t>match the </a:t>
            </a:r>
            <a:r>
              <a:rPr lang="en-US" sz="2200" dirty="0"/>
              <a:t>design of your app.</a:t>
            </a:r>
          </a:p>
        </p:txBody>
      </p:sp>
    </p:spTree>
    <p:extLst>
      <p:ext uri="{BB962C8B-B14F-4D97-AF65-F5344CB8AC3E}">
        <p14:creationId xmlns:p14="http://schemas.microsoft.com/office/powerpoint/2010/main" val="943744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2" name="Title 1"/>
          <p:cNvSpPr>
            <a:spLocks noGrp="1"/>
          </p:cNvSpPr>
          <p:nvPr>
            <p:ph type="ctrTitle"/>
          </p:nvPr>
        </p:nvSpPr>
        <p:spPr>
          <a:xfrm>
            <a:off x="2619801" y="470467"/>
            <a:ext cx="6952400" cy="743478"/>
          </a:xfrm>
        </p:spPr>
        <p:txBody>
          <a:bodyPr/>
          <a:lstStyle/>
          <a:p>
            <a:r>
              <a:rPr lang="en-US" b="1" dirty="0" smtClean="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UIButton</a:t>
            </a:r>
            <a:r>
              <a:rPr lang="en-US" b="1" dirty="0">
                <a:latin typeface="Times New Roman" panose="02020603050405020304" pitchFamily="18" charset="0"/>
                <a:cs typeface="Times New Roman" panose="02020603050405020304" pitchFamily="18" charset="0"/>
              </a:rPr>
              <a:t> by drag and drop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417" y="1640956"/>
            <a:ext cx="8213167" cy="4536108"/>
          </a:xfrm>
          <a:prstGeom prst="rect">
            <a:avLst/>
          </a:prstGeom>
        </p:spPr>
      </p:pic>
    </p:spTree>
    <p:extLst>
      <p:ext uri="{BB962C8B-B14F-4D97-AF65-F5344CB8AC3E}">
        <p14:creationId xmlns:p14="http://schemas.microsoft.com/office/powerpoint/2010/main" val="1826488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4" y="1071921"/>
            <a:ext cx="8139322" cy="4842495"/>
          </a:xfrm>
          <a:prstGeom prst="rect">
            <a:avLst/>
          </a:prstGeom>
        </p:spPr>
      </p:pic>
    </p:spTree>
    <p:extLst>
      <p:ext uri="{BB962C8B-B14F-4D97-AF65-F5344CB8AC3E}">
        <p14:creationId xmlns:p14="http://schemas.microsoft.com/office/powerpoint/2010/main" val="1294060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7" y="772510"/>
            <a:ext cx="7735837" cy="5312979"/>
          </a:xfrm>
          <a:prstGeom prst="rect">
            <a:avLst/>
          </a:prstGeom>
        </p:spPr>
      </p:pic>
    </p:spTree>
    <p:extLst>
      <p:ext uri="{BB962C8B-B14F-4D97-AF65-F5344CB8AC3E}">
        <p14:creationId xmlns:p14="http://schemas.microsoft.com/office/powerpoint/2010/main" val="2815429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266118" y="401456"/>
            <a:ext cx="6952400" cy="759243"/>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UIButton</a:t>
            </a:r>
            <a:r>
              <a:rPr lang="en-US" b="1" dirty="0">
                <a:latin typeface="Times New Roman" panose="02020603050405020304" pitchFamily="18" charset="0"/>
                <a:cs typeface="Times New Roman" panose="02020603050405020304" pitchFamily="18" charset="0"/>
              </a:rPr>
              <a:t> with code</a:t>
            </a:r>
            <a:endParaRPr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43200" y="1268621"/>
            <a:ext cx="5579541" cy="5004726"/>
          </a:xfrm>
          <a:prstGeom prst="rect">
            <a:avLst/>
          </a:prstGeom>
        </p:spPr>
      </p:pic>
    </p:spTree>
    <p:extLst>
      <p:ext uri="{BB962C8B-B14F-4D97-AF65-F5344CB8AC3E}">
        <p14:creationId xmlns:p14="http://schemas.microsoft.com/office/powerpoint/2010/main" val="2778052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85" y="566965"/>
            <a:ext cx="7503762" cy="5761046"/>
          </a:xfrm>
          <a:prstGeom prst="rect">
            <a:avLst/>
          </a:prstGeom>
        </p:spPr>
      </p:pic>
    </p:spTree>
    <p:extLst>
      <p:ext uri="{BB962C8B-B14F-4D97-AF65-F5344CB8AC3E}">
        <p14:creationId xmlns:p14="http://schemas.microsoft.com/office/powerpoint/2010/main" val="3257814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357154" y="460739"/>
            <a:ext cx="6952400" cy="862222"/>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UIDatePicker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736120" y="1732067"/>
            <a:ext cx="8349513" cy="3416320"/>
          </a:xfrm>
          <a:prstGeom prst="rect">
            <a:avLst/>
          </a:prstGeom>
        </p:spPr>
        <p:txBody>
          <a:bodyPr wrap="square">
            <a:spAutoFit/>
          </a:bodyPr>
          <a:lstStyle/>
          <a:p>
            <a:pPr>
              <a:lnSpc>
                <a:spcPct val="150000"/>
              </a:lnSpc>
            </a:pPr>
            <a:r>
              <a:rPr lang="en-US" sz="2400" dirty="0"/>
              <a:t>❖ A control used for the inputting of date and time values.</a:t>
            </a:r>
          </a:p>
          <a:p>
            <a:pPr>
              <a:lnSpc>
                <a:spcPct val="150000"/>
              </a:lnSpc>
            </a:pPr>
            <a:r>
              <a:rPr lang="en-US" sz="2400" dirty="0"/>
              <a:t>❖ You can use a date picker to allow a user to enter either a point in time (</a:t>
            </a:r>
            <a:r>
              <a:rPr lang="en-US" sz="2400" dirty="0" smtClean="0"/>
              <a:t>calendar date</a:t>
            </a:r>
            <a:r>
              <a:rPr lang="en-US" sz="2400" dirty="0"/>
              <a:t>, time value or both) or a time interval (for example for </a:t>
            </a:r>
            <a:r>
              <a:rPr lang="en-US" sz="2400" dirty="0" smtClean="0"/>
              <a:t>a timer</a:t>
            </a:r>
            <a:r>
              <a:rPr lang="en-US" sz="2400" dirty="0"/>
              <a:t>).</a:t>
            </a:r>
          </a:p>
          <a:p>
            <a:pPr>
              <a:lnSpc>
                <a:spcPct val="150000"/>
              </a:lnSpc>
            </a:pPr>
            <a:r>
              <a:rPr lang="en-US" sz="2400" dirty="0"/>
              <a:t>❖ The date picker reports interactions to its associated target object.</a:t>
            </a:r>
          </a:p>
        </p:txBody>
      </p:sp>
    </p:spTree>
    <p:extLst>
      <p:ext uri="{BB962C8B-B14F-4D97-AF65-F5344CB8AC3E}">
        <p14:creationId xmlns:p14="http://schemas.microsoft.com/office/powerpoint/2010/main" val="3824840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454816"/>
            <a:ext cx="6981707" cy="3620513"/>
          </a:xfrm>
          <a:prstGeom prst="rect">
            <a:avLst/>
          </a:prstGeom>
        </p:spPr>
      </p:pic>
      <p:sp>
        <p:nvSpPr>
          <p:cNvPr id="16" name="Rectangle 15"/>
          <p:cNvSpPr/>
          <p:nvPr/>
        </p:nvSpPr>
        <p:spPr>
          <a:xfrm>
            <a:off x="749030" y="4374003"/>
            <a:ext cx="10126494" cy="2169825"/>
          </a:xfrm>
          <a:prstGeom prst="rect">
            <a:avLst/>
          </a:prstGeom>
        </p:spPr>
        <p:txBody>
          <a:bodyPr wrap="square">
            <a:spAutoFit/>
          </a:bodyPr>
          <a:lstStyle/>
          <a:p>
            <a:pPr>
              <a:lnSpc>
                <a:spcPct val="150000"/>
              </a:lnSpc>
            </a:pPr>
            <a:r>
              <a:rPr lang="en-US" dirty="0"/>
              <a:t>Mode: The display modes of </a:t>
            </a:r>
            <a:r>
              <a:rPr lang="en-US" dirty="0" err="1"/>
              <a:t>UIDatePicker</a:t>
            </a:r>
            <a:r>
              <a:rPr lang="en-US" dirty="0"/>
              <a:t> have 4 types (Time, </a:t>
            </a:r>
            <a:r>
              <a:rPr lang="en-US" dirty="0" smtClean="0"/>
              <a:t>Date, Date </a:t>
            </a:r>
            <a:r>
              <a:rPr lang="en-US" dirty="0"/>
              <a:t>and Time, Count Down Timer).</a:t>
            </a:r>
          </a:p>
          <a:p>
            <a:pPr>
              <a:lnSpc>
                <a:spcPct val="150000"/>
              </a:lnSpc>
            </a:pPr>
            <a:r>
              <a:rPr lang="en-US" dirty="0"/>
              <a:t>Locale: date and time of the displayed country.</a:t>
            </a:r>
          </a:p>
          <a:p>
            <a:pPr>
              <a:lnSpc>
                <a:spcPct val="150000"/>
              </a:lnSpc>
            </a:pPr>
            <a:r>
              <a:rPr lang="en-US" dirty="0"/>
              <a:t>Date: the date that </a:t>
            </a:r>
            <a:r>
              <a:rPr lang="en-US" dirty="0" err="1"/>
              <a:t>UIDatePicker</a:t>
            </a:r>
            <a:r>
              <a:rPr lang="en-US" dirty="0"/>
              <a:t> is selecting (if Current Date is selected, the current date will be obtained).</a:t>
            </a:r>
          </a:p>
          <a:p>
            <a:pPr>
              <a:lnSpc>
                <a:spcPct val="150000"/>
              </a:lnSpc>
            </a:pPr>
            <a:r>
              <a:rPr lang="en-US" dirty="0"/>
              <a:t>Minimum Date: The </a:t>
            </a:r>
            <a:r>
              <a:rPr lang="en-US" dirty="0"/>
              <a:t>smallest </a:t>
            </a:r>
            <a:r>
              <a:rPr lang="en-US" dirty="0"/>
              <a:t>date displayed.</a:t>
            </a:r>
          </a:p>
          <a:p>
            <a:pPr>
              <a:lnSpc>
                <a:spcPct val="150000"/>
              </a:lnSpc>
            </a:pPr>
            <a:r>
              <a:rPr lang="en-US" dirty="0"/>
              <a:t>Maximum Date: the </a:t>
            </a:r>
            <a:r>
              <a:rPr lang="en-US" dirty="0" smtClean="0"/>
              <a:t>maximum </a:t>
            </a:r>
            <a:r>
              <a:rPr lang="en-US" dirty="0"/>
              <a:t>date displayed.</a:t>
            </a:r>
          </a:p>
        </p:txBody>
      </p:sp>
    </p:spTree>
    <p:extLst>
      <p:ext uri="{BB962C8B-B14F-4D97-AF65-F5344CB8AC3E}">
        <p14:creationId xmlns:p14="http://schemas.microsoft.com/office/powerpoint/2010/main" val="606094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4514500" y="2798200"/>
            <a:ext cx="3163200" cy="12616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167" name="Google Shape;167;p35"/>
          <p:cNvSpPr txBox="1">
            <a:spLocks noGrp="1"/>
          </p:cNvSpPr>
          <p:nvPr>
            <p:ph type="ctrTitle" idx="2"/>
          </p:nvPr>
        </p:nvSpPr>
        <p:spPr>
          <a:xfrm>
            <a:off x="649792" y="651206"/>
            <a:ext cx="2632400" cy="770400"/>
          </a:xfrm>
          <a:prstGeom prst="rect">
            <a:avLst/>
          </a:prstGeom>
        </p:spPr>
        <p:txBody>
          <a:bodyPr spcFirstLastPara="1" vert="horz" wrap="square" lIns="121900" tIns="121900" rIns="121900" bIns="121900" rtlCol="0" anchor="b" anchorCtr="0">
            <a:noAutofit/>
          </a:bodyPr>
          <a:lstStyle/>
          <a:p>
            <a:pPr lvl="0">
              <a:buClr>
                <a:schemeClr val="dk1"/>
              </a:buClr>
              <a:buSzPts val="1100"/>
            </a:pPr>
            <a:r>
              <a:rPr lang="en-US" sz="2400" b="1" dirty="0">
                <a:latin typeface="Times New Roman" panose="02020603050405020304" pitchFamily="18" charset="0"/>
                <a:cs typeface="Times New Roman" panose="02020603050405020304" pitchFamily="18" charset="0"/>
              </a:rPr>
              <a:t>OVERVIEW</a:t>
            </a:r>
            <a:endParaRPr sz="2400" b="1" dirty="0">
              <a:latin typeface="Times New Roman" panose="02020603050405020304" pitchFamily="18" charset="0"/>
              <a:cs typeface="Times New Roman" panose="02020603050405020304" pitchFamily="18" charset="0"/>
            </a:endParaRPr>
          </a:p>
        </p:txBody>
      </p:sp>
      <p:sp>
        <p:nvSpPr>
          <p:cNvPr id="169" name="Google Shape;169;p35">
            <a:hlinkClick r:id="rId3" action="ppaction://hlinksldjump"/>
          </p:cNvPr>
          <p:cNvSpPr txBox="1">
            <a:spLocks noGrp="1"/>
          </p:cNvSpPr>
          <p:nvPr>
            <p:ph type="title" idx="3"/>
          </p:nvPr>
        </p:nvSpPr>
        <p:spPr>
          <a:xfrm>
            <a:off x="2824597" y="761327"/>
            <a:ext cx="14768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170" name="Google Shape;170;p35">
            <a:hlinkClick r:id="rId4" action="ppaction://hlinksldjump"/>
          </p:cNvPr>
          <p:cNvSpPr txBox="1">
            <a:spLocks noGrp="1"/>
          </p:cNvSpPr>
          <p:nvPr>
            <p:ph type="title" idx="4"/>
          </p:nvPr>
        </p:nvSpPr>
        <p:spPr>
          <a:xfrm>
            <a:off x="2807208" y="2056473"/>
            <a:ext cx="14768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172" name="Google Shape;172;p35">
            <a:hlinkClick r:id="" action="ppaction://noaction"/>
          </p:cNvPr>
          <p:cNvSpPr txBox="1">
            <a:spLocks noGrp="1"/>
          </p:cNvSpPr>
          <p:nvPr>
            <p:ph type="title" idx="7"/>
          </p:nvPr>
        </p:nvSpPr>
        <p:spPr>
          <a:xfrm>
            <a:off x="7896011" y="4967709"/>
            <a:ext cx="1429600" cy="7704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
        <p:nvSpPr>
          <p:cNvPr id="174" name="Google Shape;174;p35"/>
          <p:cNvSpPr txBox="1">
            <a:spLocks noGrp="1"/>
          </p:cNvSpPr>
          <p:nvPr>
            <p:ph type="ctrTitle" idx="9"/>
          </p:nvPr>
        </p:nvSpPr>
        <p:spPr>
          <a:xfrm>
            <a:off x="483080" y="2068486"/>
            <a:ext cx="2799112" cy="770400"/>
          </a:xfrm>
          <a:prstGeom prst="rect">
            <a:avLst/>
          </a:prstGeom>
        </p:spPr>
        <p:txBody>
          <a:bodyPr spcFirstLastPara="1" vert="horz" wrap="square" lIns="121900" tIns="121900" rIns="121900" bIns="121900" rtlCol="0" anchor="b" anchorCtr="0">
            <a:noAutofit/>
          </a:bodyPr>
          <a:lstStyle/>
          <a:p>
            <a:r>
              <a:rPr lang="en-US" sz="2400" b="1" dirty="0">
                <a:latin typeface="Times New Roman" panose="02020603050405020304" pitchFamily="18" charset="0"/>
                <a:cs typeface="Times New Roman" panose="02020603050405020304" pitchFamily="18" charset="0"/>
              </a:rPr>
              <a:t>MECHANISM AND TYPES</a:t>
            </a:r>
            <a:endParaRPr sz="2400" b="1" dirty="0">
              <a:latin typeface="Times New Roman" panose="02020603050405020304" pitchFamily="18" charset="0"/>
              <a:cs typeface="Times New Roman" panose="02020603050405020304" pitchFamily="18" charset="0"/>
            </a:endParaRPr>
          </a:p>
        </p:txBody>
      </p:sp>
      <p:sp>
        <p:nvSpPr>
          <p:cNvPr id="180" name="Google Shape;180;p35"/>
          <p:cNvSpPr txBox="1">
            <a:spLocks noGrp="1"/>
          </p:cNvSpPr>
          <p:nvPr>
            <p:ph type="ctrTitle" idx="18"/>
          </p:nvPr>
        </p:nvSpPr>
        <p:spPr>
          <a:xfrm>
            <a:off x="8944053" y="5028094"/>
            <a:ext cx="2848256" cy="770400"/>
          </a:xfrm>
          <a:prstGeom prst="rect">
            <a:avLst/>
          </a:prstGeom>
        </p:spPr>
        <p:txBody>
          <a:bodyPr spcFirstLastPara="1" vert="horz" wrap="square" lIns="121900" tIns="121900" rIns="121900" bIns="121900" rtlCol="0" anchor="b" anchorCtr="0">
            <a:noAutofit/>
          </a:bodyPr>
          <a:lstStyle/>
          <a:p>
            <a:r>
              <a:rPr lang="en-US" sz="2400" b="1" dirty="0">
                <a:latin typeface="Times New Roman" panose="02020603050405020304" pitchFamily="18" charset="0"/>
                <a:cs typeface="Times New Roman" panose="02020603050405020304" pitchFamily="18" charset="0"/>
              </a:rPr>
              <a:t>INITIALIZATION AND USING</a:t>
            </a:r>
            <a:endParaRPr sz="2400" b="1" dirty="0">
              <a:latin typeface="Times New Roman" panose="02020603050405020304" pitchFamily="18" charset="0"/>
              <a:cs typeface="Times New Roman" panose="02020603050405020304" pitchFamily="18" charset="0"/>
            </a:endParaRPr>
          </a:p>
        </p:txBody>
      </p:sp>
      <p:cxnSp>
        <p:nvCxnSpPr>
          <p:cNvPr id="184" name="Google Shape;184;p35"/>
          <p:cNvCxnSpPr/>
          <p:nvPr/>
        </p:nvCxnSpPr>
        <p:spPr>
          <a:xfrm>
            <a:off x="4396300" y="0"/>
            <a:ext cx="0" cy="31916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7815933" y="4175200"/>
            <a:ext cx="0" cy="2706800"/>
          </a:xfrm>
          <a:prstGeom prst="straightConnector1">
            <a:avLst/>
          </a:prstGeom>
          <a:noFill/>
          <a:ln w="9525" cap="flat" cmpd="sng">
            <a:solidFill>
              <a:srgbClr val="595959"/>
            </a:solidFill>
            <a:prstDash val="solid"/>
            <a:round/>
            <a:headEnd type="none" w="med" len="med"/>
            <a:tailEnd type="none" w="med" len="med"/>
          </a:ln>
        </p:spPr>
      </p:cxnSp>
    </p:spTree>
    <p:extLst>
      <p:ext uri="{BB962C8B-B14F-4D97-AF65-F5344CB8AC3E}">
        <p14:creationId xmlns:p14="http://schemas.microsoft.com/office/powerpoint/2010/main" val="194732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Action and display date format</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634" y="1395972"/>
            <a:ext cx="8286865" cy="5052967"/>
          </a:xfrm>
          <a:prstGeom prst="rect">
            <a:avLst/>
          </a:prstGeom>
        </p:spPr>
      </p:pic>
    </p:spTree>
    <p:extLst>
      <p:ext uri="{BB962C8B-B14F-4D97-AF65-F5344CB8AC3E}">
        <p14:creationId xmlns:p14="http://schemas.microsoft.com/office/powerpoint/2010/main" val="3099277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877684" y="591089"/>
            <a:ext cx="5486400" cy="5848350"/>
          </a:xfrm>
          <a:prstGeom prst="rect">
            <a:avLst/>
          </a:prstGeom>
        </p:spPr>
      </p:pic>
    </p:spTree>
    <p:extLst>
      <p:ext uri="{BB962C8B-B14F-4D97-AF65-F5344CB8AC3E}">
        <p14:creationId xmlns:p14="http://schemas.microsoft.com/office/powerpoint/2010/main" val="3215349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4417" y="1025307"/>
            <a:ext cx="8248299" cy="4788748"/>
          </a:xfrm>
          <a:prstGeom prst="rect">
            <a:avLst/>
          </a:prstGeom>
        </p:spPr>
      </p:pic>
    </p:spTree>
    <p:extLst>
      <p:ext uri="{BB962C8B-B14F-4D97-AF65-F5344CB8AC3E}">
        <p14:creationId xmlns:p14="http://schemas.microsoft.com/office/powerpoint/2010/main" val="488939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UISegmentedControl</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505838" y="1732067"/>
            <a:ext cx="8861898" cy="4154984"/>
          </a:xfrm>
          <a:prstGeom prst="rect">
            <a:avLst/>
          </a:prstGeom>
        </p:spPr>
        <p:txBody>
          <a:bodyPr wrap="square">
            <a:spAutoFit/>
          </a:bodyPr>
          <a:lstStyle/>
          <a:p>
            <a:pPr>
              <a:lnSpc>
                <a:spcPct val="150000"/>
              </a:lnSpc>
            </a:pPr>
            <a:r>
              <a:rPr lang="en-US" sz="2200" dirty="0"/>
              <a:t>❖ A horizontal control made of multiple segments, each segment functioning as a discrete button. </a:t>
            </a:r>
            <a:endParaRPr lang="en-US" sz="2200" dirty="0" smtClean="0"/>
          </a:p>
          <a:p>
            <a:pPr>
              <a:lnSpc>
                <a:spcPct val="150000"/>
              </a:lnSpc>
            </a:pPr>
            <a:r>
              <a:rPr lang="en-US" sz="2200" dirty="0" smtClean="0"/>
              <a:t>❖ </a:t>
            </a:r>
            <a:r>
              <a:rPr lang="en-US" sz="2200" dirty="0"/>
              <a:t>A segmented control can display a title (an </a:t>
            </a:r>
            <a:r>
              <a:rPr lang="en-US" sz="2200" dirty="0" err="1"/>
              <a:t>NSString</a:t>
            </a:r>
            <a:r>
              <a:rPr lang="en-US" sz="2200" dirty="0"/>
              <a:t> object) or an image (</a:t>
            </a:r>
            <a:r>
              <a:rPr lang="en-US" sz="2200" dirty="0" err="1"/>
              <a:t>UIImage</a:t>
            </a:r>
            <a:r>
              <a:rPr lang="en-US" sz="2200" dirty="0"/>
              <a:t> object). The </a:t>
            </a:r>
            <a:r>
              <a:rPr lang="en-US" sz="2200" dirty="0" err="1"/>
              <a:t>UISegmentedControl</a:t>
            </a:r>
            <a:r>
              <a:rPr lang="en-US" sz="2200" dirty="0"/>
              <a:t> object automatically resizes segments to fit proportionally within their </a:t>
            </a:r>
            <a:r>
              <a:rPr lang="en-US" sz="2200" dirty="0" err="1"/>
              <a:t>superview</a:t>
            </a:r>
            <a:r>
              <a:rPr lang="en-US" sz="2200" dirty="0"/>
              <a:t> unless they have a specific width set. </a:t>
            </a:r>
            <a:endParaRPr lang="en-US" sz="2200" dirty="0" smtClean="0"/>
          </a:p>
          <a:p>
            <a:pPr>
              <a:lnSpc>
                <a:spcPct val="150000"/>
              </a:lnSpc>
            </a:pPr>
            <a:r>
              <a:rPr lang="en-US" sz="2200" dirty="0" smtClean="0"/>
              <a:t>❖ </a:t>
            </a:r>
            <a:r>
              <a:rPr lang="en-US" sz="2200" dirty="0"/>
              <a:t>When you add and remove segments, you can request that the action be animated with sliding and fading effects. </a:t>
            </a:r>
          </a:p>
        </p:txBody>
      </p:sp>
    </p:spTree>
    <p:extLst>
      <p:ext uri="{BB962C8B-B14F-4D97-AF65-F5344CB8AC3E}">
        <p14:creationId xmlns:p14="http://schemas.microsoft.com/office/powerpoint/2010/main" val="2545032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457" y="470467"/>
            <a:ext cx="8312744" cy="1261600"/>
          </a:xfrm>
        </p:spPr>
        <p:txBody>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UISegmentedControl</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by drag and drop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0" y="1863306"/>
            <a:ext cx="8545916" cy="3790724"/>
          </a:xfrm>
          <a:prstGeom prst="rect">
            <a:avLst/>
          </a:prstGeom>
        </p:spPr>
      </p:pic>
    </p:spTree>
    <p:extLst>
      <p:ext uri="{BB962C8B-B14F-4D97-AF65-F5344CB8AC3E}">
        <p14:creationId xmlns:p14="http://schemas.microsoft.com/office/powerpoint/2010/main" val="1274629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95" y="1594300"/>
            <a:ext cx="8818345" cy="3978309"/>
          </a:xfrm>
          <a:prstGeom prst="rect">
            <a:avLst/>
          </a:prstGeom>
        </p:spPr>
      </p:pic>
    </p:spTree>
    <p:extLst>
      <p:ext uri="{BB962C8B-B14F-4D97-AF65-F5344CB8AC3E}">
        <p14:creationId xmlns:p14="http://schemas.microsoft.com/office/powerpoint/2010/main" val="4016496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59" y="1585609"/>
            <a:ext cx="8491436" cy="4075889"/>
          </a:xfrm>
          <a:prstGeom prst="rect">
            <a:avLst/>
          </a:prstGeom>
        </p:spPr>
      </p:pic>
    </p:spTree>
    <p:extLst>
      <p:ext uri="{BB962C8B-B14F-4D97-AF65-F5344CB8AC3E}">
        <p14:creationId xmlns:p14="http://schemas.microsoft.com/office/powerpoint/2010/main" val="929833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7320" y="1106403"/>
            <a:ext cx="6993239" cy="4701010"/>
          </a:xfrm>
          <a:prstGeom prst="rect">
            <a:avLst/>
          </a:prstGeom>
        </p:spPr>
      </p:pic>
    </p:spTree>
    <p:extLst>
      <p:ext uri="{BB962C8B-B14F-4D97-AF65-F5344CB8AC3E}">
        <p14:creationId xmlns:p14="http://schemas.microsoft.com/office/powerpoint/2010/main" val="4204452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11" y="567317"/>
            <a:ext cx="6423345" cy="5812793"/>
          </a:xfrm>
          <a:prstGeom prst="rect">
            <a:avLst/>
          </a:prstGeom>
        </p:spPr>
      </p:pic>
    </p:spTree>
    <p:extLst>
      <p:ext uri="{BB962C8B-B14F-4D97-AF65-F5344CB8AC3E}">
        <p14:creationId xmlns:p14="http://schemas.microsoft.com/office/powerpoint/2010/main" val="2672759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Create </a:t>
            </a:r>
            <a:r>
              <a:rPr lang="en-US" b="1" dirty="0" err="1">
                <a:latin typeface="Times New Roman" panose="02020603050405020304" pitchFamily="18" charset="0"/>
                <a:cs typeface="Times New Roman" panose="02020603050405020304" pitchFamily="18" charset="0"/>
              </a:rPr>
              <a:t>UISegmentedControl</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with code</a:t>
            </a:r>
          </a:p>
        </p:txBody>
      </p:sp>
      <p:pic>
        <p:nvPicPr>
          <p:cNvPr id="4" name="Picture 3"/>
          <p:cNvPicPr>
            <a:picLocks noChangeAspect="1"/>
          </p:cNvPicPr>
          <p:nvPr/>
        </p:nvPicPr>
        <p:blipFill>
          <a:blip r:embed="rId2"/>
          <a:stretch>
            <a:fillRect/>
          </a:stretch>
        </p:blipFill>
        <p:spPr>
          <a:xfrm>
            <a:off x="619704" y="1903562"/>
            <a:ext cx="5314950" cy="3810000"/>
          </a:xfrm>
          <a:prstGeom prst="rect">
            <a:avLst/>
          </a:prstGeom>
        </p:spPr>
      </p:pic>
      <p:pic>
        <p:nvPicPr>
          <p:cNvPr id="5" name="Picture 4"/>
          <p:cNvPicPr>
            <a:picLocks noChangeAspect="1"/>
          </p:cNvPicPr>
          <p:nvPr/>
        </p:nvPicPr>
        <p:blipFill>
          <a:blip r:embed="rId3"/>
          <a:stretch>
            <a:fillRect/>
          </a:stretch>
        </p:blipFill>
        <p:spPr>
          <a:xfrm>
            <a:off x="6044310" y="3011565"/>
            <a:ext cx="3527891" cy="2701997"/>
          </a:xfrm>
          <a:prstGeom prst="rect">
            <a:avLst/>
          </a:prstGeom>
        </p:spPr>
      </p:pic>
    </p:spTree>
    <p:extLst>
      <p:ext uri="{BB962C8B-B14F-4D97-AF65-F5344CB8AC3E}">
        <p14:creationId xmlns:p14="http://schemas.microsoft.com/office/powerpoint/2010/main" val="3435422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pPr lvl="0"/>
            <a:r>
              <a:rPr lang="en-US" dirty="0">
                <a:latin typeface="Times New Roman" panose="02020603050405020304" pitchFamily="18" charset="0"/>
                <a:cs typeface="Times New Roman" panose="02020603050405020304" pitchFamily="18" charset="0"/>
              </a:rPr>
              <a:t>OVERVIEW</a:t>
            </a:r>
            <a:endParaRPr dirty="0">
              <a:latin typeface="Times New Roman" panose="02020603050405020304" pitchFamily="18" charset="0"/>
              <a:cs typeface="Times New Roman" panose="02020603050405020304" pitchFamily="18" charset="0"/>
            </a:endParaRPr>
          </a:p>
        </p:txBody>
      </p:sp>
      <p:sp>
        <p:nvSpPr>
          <p:cNvPr id="192" name="Google Shape;192;p36"/>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cxnSp>
        <p:nvCxnSpPr>
          <p:cNvPr id="194" name="Google Shape;194;p36"/>
          <p:cNvCxnSpPr/>
          <p:nvPr/>
        </p:nvCxnSpPr>
        <p:spPr>
          <a:xfrm>
            <a:off x="0" y="5371033"/>
            <a:ext cx="20820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88066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332" y="605157"/>
            <a:ext cx="6987621" cy="5562286"/>
          </a:xfrm>
          <a:prstGeom prst="rect">
            <a:avLst/>
          </a:prstGeom>
        </p:spPr>
      </p:pic>
    </p:spTree>
    <p:extLst>
      <p:ext uri="{BB962C8B-B14F-4D97-AF65-F5344CB8AC3E}">
        <p14:creationId xmlns:p14="http://schemas.microsoft.com/office/powerpoint/2010/main" val="3370815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090914"/>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UISlider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938628" y="1783315"/>
            <a:ext cx="8075975" cy="3416320"/>
          </a:xfrm>
          <a:prstGeom prst="rect">
            <a:avLst/>
          </a:prstGeom>
        </p:spPr>
        <p:txBody>
          <a:bodyPr wrap="square">
            <a:spAutoFit/>
          </a:bodyPr>
          <a:lstStyle/>
          <a:p>
            <a:pPr>
              <a:lnSpc>
                <a:spcPct val="150000"/>
              </a:lnSpc>
            </a:pPr>
            <a:r>
              <a:rPr lang="en-US" sz="2400" dirty="0"/>
              <a:t>❖ A control used to select a single value from a continuous range of values.</a:t>
            </a:r>
          </a:p>
          <a:p>
            <a:pPr>
              <a:lnSpc>
                <a:spcPct val="150000"/>
              </a:lnSpc>
            </a:pPr>
            <a:r>
              <a:rPr lang="en-US" sz="2400" dirty="0"/>
              <a:t>❖ As you move the thumb of a slider, it passes its updated value to any </a:t>
            </a:r>
            <a:r>
              <a:rPr lang="en-US" sz="2400" dirty="0" smtClean="0"/>
              <a:t>actions attached </a:t>
            </a:r>
            <a:r>
              <a:rPr lang="en-US" sz="2400" dirty="0"/>
              <a:t>to it. The appearance of sliders is configurable; you can tint the </a:t>
            </a:r>
            <a:r>
              <a:rPr lang="en-US" sz="2400" dirty="0" smtClean="0"/>
              <a:t>track and </a:t>
            </a:r>
            <a:r>
              <a:rPr lang="en-US" sz="2400" dirty="0"/>
              <a:t>the thumb, and provide images to appear at the ends of the slider.</a:t>
            </a:r>
          </a:p>
        </p:txBody>
      </p:sp>
    </p:spTree>
    <p:extLst>
      <p:ext uri="{BB962C8B-B14F-4D97-AF65-F5344CB8AC3E}">
        <p14:creationId xmlns:p14="http://schemas.microsoft.com/office/powerpoint/2010/main" val="3362070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Create </a:t>
            </a:r>
            <a:r>
              <a:rPr lang="en-US" dirty="0" err="1"/>
              <a:t>UISlider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drag and drop</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623925"/>
            <a:ext cx="10058400" cy="4325112"/>
          </a:xfrm>
          <a:prstGeom prst="rect">
            <a:avLst/>
          </a:prstGeom>
        </p:spPr>
      </p:pic>
    </p:spTree>
    <p:extLst>
      <p:ext uri="{BB962C8B-B14F-4D97-AF65-F5344CB8AC3E}">
        <p14:creationId xmlns:p14="http://schemas.microsoft.com/office/powerpoint/2010/main" val="141867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759" y="671759"/>
            <a:ext cx="7871000" cy="5782186"/>
          </a:xfrm>
          <a:prstGeom prst="rect">
            <a:avLst/>
          </a:prstGeom>
        </p:spPr>
      </p:pic>
    </p:spTree>
    <p:extLst>
      <p:ext uri="{BB962C8B-B14F-4D97-AF65-F5344CB8AC3E}">
        <p14:creationId xmlns:p14="http://schemas.microsoft.com/office/powerpoint/2010/main" val="10349132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384191" y="319179"/>
            <a:ext cx="5916805" cy="98613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773" y="1339817"/>
            <a:ext cx="4543625" cy="5164586"/>
          </a:xfrm>
          <a:prstGeom prst="rect">
            <a:avLst/>
          </a:prstGeom>
        </p:spPr>
      </p:pic>
    </p:spTree>
    <p:extLst>
      <p:ext uri="{BB962C8B-B14F-4D97-AF65-F5344CB8AC3E}">
        <p14:creationId xmlns:p14="http://schemas.microsoft.com/office/powerpoint/2010/main" val="27541795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Create </a:t>
            </a:r>
            <a:r>
              <a:rPr lang="en-US" dirty="0" err="1"/>
              <a:t>UISlider</a:t>
            </a:r>
            <a:r>
              <a:rPr lang="en-US" dirty="0" smtClean="0"/>
              <a:t> </a:t>
            </a:r>
            <a:r>
              <a:rPr lang="en-US" dirty="0"/>
              <a:t>with code</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74" y="991027"/>
            <a:ext cx="8847897" cy="5789151"/>
          </a:xfrm>
          <a:prstGeom prst="rect">
            <a:avLst/>
          </a:prstGeom>
        </p:spPr>
      </p:pic>
    </p:spTree>
    <p:extLst>
      <p:ext uri="{BB962C8B-B14F-4D97-AF65-F5344CB8AC3E}">
        <p14:creationId xmlns:p14="http://schemas.microsoft.com/office/powerpoint/2010/main" val="29269574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latin typeface="Times New Roman" panose="02020603050405020304" pitchFamily="18" charset="0"/>
                <a:cs typeface="Times New Roman" panose="02020603050405020304" pitchFamily="18" charset="0"/>
              </a:rPr>
              <a:t>UIStepper</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710117" y="1556969"/>
            <a:ext cx="8570069" cy="4154984"/>
          </a:xfrm>
          <a:prstGeom prst="rect">
            <a:avLst/>
          </a:prstGeom>
        </p:spPr>
        <p:txBody>
          <a:bodyPr wrap="square">
            <a:spAutoFit/>
          </a:bodyPr>
          <a:lstStyle/>
          <a:p>
            <a:pPr>
              <a:lnSpc>
                <a:spcPct val="150000"/>
              </a:lnSpc>
            </a:pPr>
            <a:r>
              <a:rPr lang="en-US" sz="2200" dirty="0"/>
              <a:t>❖ A control used to increment or decrement a value. </a:t>
            </a:r>
            <a:endParaRPr lang="en-US" sz="2200" dirty="0" smtClean="0"/>
          </a:p>
          <a:p>
            <a:pPr>
              <a:lnSpc>
                <a:spcPct val="150000"/>
              </a:lnSpc>
            </a:pPr>
            <a:r>
              <a:rPr lang="en-US" sz="2200" dirty="0" smtClean="0"/>
              <a:t>❖ </a:t>
            </a:r>
            <a:r>
              <a:rPr lang="en-US" sz="2200" dirty="0"/>
              <a:t>If you set stepper behavior to “</a:t>
            </a:r>
            <a:r>
              <a:rPr lang="en-US" sz="2200" b="1" dirty="0" err="1"/>
              <a:t>autorepeat</a:t>
            </a:r>
            <a:r>
              <a:rPr lang="en-US" sz="2200" dirty="0"/>
              <a:t>” (which is the default), pressing and holding one of its buttons increments or decrements the stepper’s value repeatedly. The rate of change depends on how long the user continues pressing the control</a:t>
            </a:r>
            <a:r>
              <a:rPr lang="en-US" sz="2200" dirty="0" smtClean="0"/>
              <a:t>.</a:t>
            </a:r>
          </a:p>
          <a:p>
            <a:pPr>
              <a:lnSpc>
                <a:spcPct val="150000"/>
              </a:lnSpc>
            </a:pPr>
            <a:r>
              <a:rPr lang="en-US" sz="2200" dirty="0" smtClean="0"/>
              <a:t>❖ </a:t>
            </a:r>
            <a:r>
              <a:rPr lang="en-US" sz="2200" dirty="0"/>
              <a:t>The maximum value must be greater than or equal to the minimum value. If you set a maximum or minimum value that would break this invariant, both values are set to the new value. </a:t>
            </a:r>
          </a:p>
        </p:txBody>
      </p:sp>
    </p:spTree>
    <p:extLst>
      <p:ext uri="{BB962C8B-B14F-4D97-AF65-F5344CB8AC3E}">
        <p14:creationId xmlns:p14="http://schemas.microsoft.com/office/powerpoint/2010/main" val="25131746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19801" y="470467"/>
            <a:ext cx="6952400" cy="866627"/>
          </a:xfrm>
        </p:spPr>
        <p:txBody>
          <a:bodyPr/>
          <a:lstStyle/>
          <a:p>
            <a:r>
              <a:rPr lang="en-US" dirty="0">
                <a:latin typeface="Times New Roman" panose="02020603050405020304" pitchFamily="18" charset="0"/>
                <a:cs typeface="Times New Roman" panose="02020603050405020304" pitchFamily="18" charset="0"/>
              </a:rPr>
              <a:t>Create </a:t>
            </a:r>
            <a:r>
              <a:rPr lang="en-US" dirty="0" err="1">
                <a:latin typeface="Times New Roman" panose="02020603050405020304" pitchFamily="18" charset="0"/>
                <a:cs typeface="Times New Roman" panose="02020603050405020304" pitchFamily="18" charset="0"/>
              </a:rPr>
              <a:t>UIStepper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drag and drop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53" y="1624991"/>
            <a:ext cx="10058400" cy="3929960"/>
          </a:xfrm>
          <a:prstGeom prst="rect">
            <a:avLst/>
          </a:prstGeom>
        </p:spPr>
      </p:pic>
    </p:spTree>
    <p:extLst>
      <p:ext uri="{BB962C8B-B14F-4D97-AF65-F5344CB8AC3E}">
        <p14:creationId xmlns:p14="http://schemas.microsoft.com/office/powerpoint/2010/main" val="28989413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80582" y="3730445"/>
            <a:ext cx="9883655" cy="2631490"/>
          </a:xfrm>
          <a:prstGeom prst="rect">
            <a:avLst/>
          </a:prstGeom>
        </p:spPr>
        <p:txBody>
          <a:bodyPr wrap="square">
            <a:spAutoFit/>
          </a:bodyPr>
          <a:lstStyle/>
          <a:p>
            <a:pPr>
              <a:lnSpc>
                <a:spcPct val="150000"/>
              </a:lnSpc>
            </a:pPr>
            <a:r>
              <a:rPr lang="en-US" sz="2000" dirty="0" err="1"/>
              <a:t>UIStepper</a:t>
            </a:r>
            <a:r>
              <a:rPr lang="en-US" sz="2000" dirty="0"/>
              <a:t> also has 3 Behavior </a:t>
            </a:r>
            <a:r>
              <a:rPr lang="en-US" sz="2000" dirty="0" smtClean="0"/>
              <a:t>:</a:t>
            </a:r>
          </a:p>
          <a:p>
            <a:pPr marL="285750" indent="-285750">
              <a:lnSpc>
                <a:spcPct val="150000"/>
              </a:lnSpc>
              <a:buFont typeface="Wingdings" panose="05000000000000000000" pitchFamily="2" charset="2"/>
              <a:buChar char="v"/>
            </a:pPr>
            <a:r>
              <a:rPr lang="en-US" b="1" dirty="0" err="1"/>
              <a:t>Autorepeat</a:t>
            </a:r>
            <a:r>
              <a:rPr lang="en-US" dirty="0"/>
              <a:t>: the value will automatically increase or decrease </a:t>
            </a:r>
            <a:r>
              <a:rPr lang="en-US" dirty="0" smtClean="0"/>
              <a:t>when </a:t>
            </a:r>
            <a:r>
              <a:rPr lang="en-US" dirty="0"/>
              <a:t>the user presses the corresponding Stepper button.</a:t>
            </a:r>
          </a:p>
          <a:p>
            <a:pPr marL="285750" indent="-285750">
              <a:lnSpc>
                <a:spcPct val="150000"/>
              </a:lnSpc>
              <a:buFont typeface="Wingdings" panose="05000000000000000000" pitchFamily="2" charset="2"/>
              <a:buChar char="v"/>
            </a:pPr>
            <a:r>
              <a:rPr lang="en-US" b="1" dirty="0"/>
              <a:t>Continuous</a:t>
            </a:r>
            <a:r>
              <a:rPr lang="en-US" dirty="0"/>
              <a:t>: the value of Stepper will update continuously, if unchecked, when the user has finished working with Stepper, the new value will be updated.</a:t>
            </a:r>
          </a:p>
          <a:p>
            <a:pPr marL="285750" indent="-285750">
              <a:lnSpc>
                <a:spcPct val="150000"/>
              </a:lnSpc>
              <a:buFont typeface="Wingdings" panose="05000000000000000000" pitchFamily="2" charset="2"/>
              <a:buChar char="v"/>
            </a:pPr>
            <a:r>
              <a:rPr lang="en-US" b="1" dirty="0"/>
              <a:t>Wrap</a:t>
            </a:r>
            <a:r>
              <a:rPr lang="en-US" dirty="0"/>
              <a:t>: automatically rotates when Stepper value reaches maximum or minimum.</a:t>
            </a:r>
          </a:p>
        </p:txBody>
      </p:sp>
      <p:pic>
        <p:nvPicPr>
          <p:cNvPr id="17" name="Picture 16"/>
          <p:cNvPicPr>
            <a:picLocks noChangeAspect="1"/>
          </p:cNvPicPr>
          <p:nvPr/>
        </p:nvPicPr>
        <p:blipFill>
          <a:blip r:embed="rId2"/>
          <a:stretch>
            <a:fillRect/>
          </a:stretch>
        </p:blipFill>
        <p:spPr>
          <a:xfrm>
            <a:off x="3509127" y="428620"/>
            <a:ext cx="3081930" cy="2898239"/>
          </a:xfrm>
          <a:prstGeom prst="rect">
            <a:avLst/>
          </a:prstGeom>
        </p:spPr>
      </p:pic>
    </p:spTree>
    <p:extLst>
      <p:ext uri="{BB962C8B-B14F-4D97-AF65-F5344CB8AC3E}">
        <p14:creationId xmlns:p14="http://schemas.microsoft.com/office/powerpoint/2010/main" val="4272599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90" y="828136"/>
            <a:ext cx="8781818" cy="5083541"/>
          </a:xfrm>
          <a:prstGeom prst="rect">
            <a:avLst/>
          </a:prstGeom>
        </p:spPr>
      </p:pic>
    </p:spTree>
    <p:extLst>
      <p:ext uri="{BB962C8B-B14F-4D97-AF65-F5344CB8AC3E}">
        <p14:creationId xmlns:p14="http://schemas.microsoft.com/office/powerpoint/2010/main" val="2722187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84052" y="1741643"/>
            <a:ext cx="9688749" cy="446705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b="1" dirty="0" err="1" smtClean="0"/>
              <a:t>UIControl</a:t>
            </a:r>
            <a:r>
              <a:rPr lang="en-US" sz="2400" dirty="0" smtClean="0"/>
              <a:t> </a:t>
            </a:r>
            <a:r>
              <a:rPr lang="en-US" sz="2400" dirty="0"/>
              <a:t>put it simply, a class is the base class for visual elements that convey a specific action or user's intent (drag, button click, etc.). </a:t>
            </a:r>
          </a:p>
          <a:p>
            <a:pPr>
              <a:lnSpc>
                <a:spcPct val="150000"/>
              </a:lnSpc>
            </a:pPr>
            <a:endParaRPr lang="en-US" sz="2400" dirty="0" smtClean="0"/>
          </a:p>
          <a:p>
            <a:pPr marL="342900" indent="-342900">
              <a:lnSpc>
                <a:spcPct val="150000"/>
              </a:lnSpc>
              <a:buFont typeface="Wingdings" panose="05000000000000000000" pitchFamily="2" charset="2"/>
              <a:buChar char="Ø"/>
            </a:pPr>
            <a:r>
              <a:rPr lang="en-US" sz="2400" dirty="0"/>
              <a:t>Controls implement elements such as buttons and sliders, which your app can use to facilitate navigation, gather user input, or manipulate </a:t>
            </a:r>
            <a:r>
              <a:rPr lang="en-US" sz="2400" dirty="0" smtClean="0"/>
              <a:t>content.</a:t>
            </a:r>
          </a:p>
          <a:p>
            <a:pPr>
              <a:lnSpc>
                <a:spcPct val="150000"/>
              </a:lnSpc>
            </a:pPr>
            <a:endParaRPr lang="en-US" sz="2400" dirty="0" smtClean="0"/>
          </a:p>
          <a:p>
            <a:pPr marL="342900" indent="-342900">
              <a:lnSpc>
                <a:spcPct val="150000"/>
              </a:lnSpc>
              <a:buFont typeface="Wingdings" panose="05000000000000000000" pitchFamily="2" charset="2"/>
              <a:buChar char="Ø"/>
            </a:pPr>
            <a:r>
              <a:rPr lang="en-US" sz="2400" dirty="0" smtClean="0"/>
              <a:t>Controls </a:t>
            </a:r>
            <a:r>
              <a:rPr lang="en-US" sz="2400" dirty="0"/>
              <a:t>use the target-action mechanism to report user interactions to your app.</a:t>
            </a:r>
          </a:p>
        </p:txBody>
      </p:sp>
    </p:spTree>
    <p:extLst>
      <p:ext uri="{BB962C8B-B14F-4D97-AF65-F5344CB8AC3E}">
        <p14:creationId xmlns:p14="http://schemas.microsoft.com/office/powerpoint/2010/main" val="993108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883" y="732327"/>
            <a:ext cx="6313543" cy="5454465"/>
          </a:xfrm>
          <a:prstGeom prst="rect">
            <a:avLst/>
          </a:prstGeom>
        </p:spPr>
      </p:pic>
    </p:spTree>
    <p:extLst>
      <p:ext uri="{BB962C8B-B14F-4D97-AF65-F5344CB8AC3E}">
        <p14:creationId xmlns:p14="http://schemas.microsoft.com/office/powerpoint/2010/main" val="3269688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Create </a:t>
            </a:r>
            <a:r>
              <a:rPr lang="en-US" b="1" dirty="0" err="1"/>
              <a:t>UIStepper</a:t>
            </a:r>
            <a:r>
              <a:rPr lang="en-US" b="1" dirty="0"/>
              <a:t> with code</a:t>
            </a:r>
          </a:p>
        </p:txBody>
      </p:sp>
      <p:pic>
        <p:nvPicPr>
          <p:cNvPr id="3" name="Picture 2"/>
          <p:cNvPicPr>
            <a:picLocks noChangeAspect="1"/>
          </p:cNvPicPr>
          <p:nvPr/>
        </p:nvPicPr>
        <p:blipFill>
          <a:blip r:embed="rId2"/>
          <a:stretch>
            <a:fillRect/>
          </a:stretch>
        </p:blipFill>
        <p:spPr>
          <a:xfrm>
            <a:off x="2579074" y="1470064"/>
            <a:ext cx="6036389" cy="4698374"/>
          </a:xfrm>
          <a:prstGeom prst="rect">
            <a:avLst/>
          </a:prstGeom>
        </p:spPr>
      </p:pic>
    </p:spTree>
    <p:extLst>
      <p:ext uri="{BB962C8B-B14F-4D97-AF65-F5344CB8AC3E}">
        <p14:creationId xmlns:p14="http://schemas.microsoft.com/office/powerpoint/2010/main" val="414015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838200" y="774320"/>
            <a:ext cx="9180765" cy="5351850"/>
          </a:xfrm>
          <a:prstGeom prst="rect">
            <a:avLst/>
          </a:prstGeom>
        </p:spPr>
      </p:pic>
    </p:spTree>
    <p:extLst>
      <p:ext uri="{BB962C8B-B14F-4D97-AF65-F5344CB8AC3E}">
        <p14:creationId xmlns:p14="http://schemas.microsoft.com/office/powerpoint/2010/main" val="42408500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err="1"/>
              <a:t>UISwitch</a:t>
            </a:r>
            <a:endParaRPr b="1" dirty="0">
              <a:latin typeface="Times New Roman" panose="02020603050405020304" pitchFamily="18" charset="0"/>
              <a:cs typeface="Times New Roman" panose="02020603050405020304" pitchFamily="18" charset="0"/>
            </a:endParaRPr>
          </a:p>
        </p:txBody>
      </p:sp>
      <p:sp>
        <p:nvSpPr>
          <p:cNvPr id="2" name="Rectangle 1"/>
          <p:cNvSpPr/>
          <p:nvPr/>
        </p:nvSpPr>
        <p:spPr>
          <a:xfrm>
            <a:off x="1490709" y="1494828"/>
            <a:ext cx="8570068" cy="3594702"/>
          </a:xfrm>
          <a:prstGeom prst="rect">
            <a:avLst/>
          </a:prstGeom>
        </p:spPr>
        <p:txBody>
          <a:bodyPr wrap="square">
            <a:spAutoFit/>
          </a:bodyPr>
          <a:lstStyle/>
          <a:p>
            <a:pPr>
              <a:lnSpc>
                <a:spcPct val="150000"/>
              </a:lnSpc>
            </a:pPr>
            <a:r>
              <a:rPr lang="en-US" sz="2200" dirty="0"/>
              <a:t>❖ A control that offers a binary choice, such as On/Off.</a:t>
            </a:r>
          </a:p>
          <a:p>
            <a:pPr>
              <a:lnSpc>
                <a:spcPct val="150000"/>
              </a:lnSpc>
            </a:pPr>
            <a:r>
              <a:rPr lang="en-US" sz="2200" dirty="0"/>
              <a:t>❖ The </a:t>
            </a:r>
            <a:r>
              <a:rPr lang="en-US" sz="2200" dirty="0" err="1"/>
              <a:t>UISwitch</a:t>
            </a:r>
            <a:r>
              <a:rPr lang="en-US" sz="2200" dirty="0"/>
              <a:t> class declares a property and a method to control its on/off state. As </a:t>
            </a:r>
            <a:r>
              <a:rPr lang="en-US" sz="2200" dirty="0" smtClean="0"/>
              <a:t>with </a:t>
            </a:r>
            <a:r>
              <a:rPr lang="en-US" sz="2200" dirty="0" err="1" smtClean="0"/>
              <a:t>UISlider</a:t>
            </a:r>
            <a:r>
              <a:rPr lang="en-US" sz="2200" dirty="0"/>
              <a:t>, when the user manipulates the switch control (“flips” it) a </a:t>
            </a:r>
            <a:r>
              <a:rPr lang="en-US" sz="2200" dirty="0" err="1"/>
              <a:t>valueChanged</a:t>
            </a:r>
            <a:r>
              <a:rPr lang="en-US" sz="2200" dirty="0"/>
              <a:t> </a:t>
            </a:r>
            <a:r>
              <a:rPr lang="en-US" sz="2200" dirty="0" smtClean="0"/>
              <a:t>event is </a:t>
            </a:r>
            <a:r>
              <a:rPr lang="en-US" sz="2200" dirty="0"/>
              <a:t>generated, which results in the control (if properly configured) sending an </a:t>
            </a:r>
            <a:r>
              <a:rPr lang="en-US" sz="2200" dirty="0" smtClean="0"/>
              <a:t>action message</a:t>
            </a:r>
            <a:r>
              <a:rPr lang="en-US" sz="2200" dirty="0"/>
              <a:t>.</a:t>
            </a:r>
          </a:p>
          <a:p>
            <a:pPr>
              <a:lnSpc>
                <a:spcPct val="150000"/>
              </a:lnSpc>
            </a:pPr>
            <a:r>
              <a:rPr lang="en-US" sz="2200" dirty="0"/>
              <a:t>❖ You can customize the appearance of the switch by changing the color used to tint </a:t>
            </a:r>
            <a:r>
              <a:rPr lang="en-US" sz="2200" dirty="0" smtClean="0"/>
              <a:t>the switch </a:t>
            </a:r>
            <a:r>
              <a:rPr lang="en-US" sz="2200" dirty="0"/>
              <a:t>when it is on or off.</a:t>
            </a:r>
          </a:p>
        </p:txBody>
      </p:sp>
    </p:spTree>
    <p:extLst>
      <p:ext uri="{BB962C8B-B14F-4D97-AF65-F5344CB8AC3E}">
        <p14:creationId xmlns:p14="http://schemas.microsoft.com/office/powerpoint/2010/main" val="1093476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2619801" y="470467"/>
            <a:ext cx="6952400" cy="901133"/>
          </a:xfrm>
        </p:spPr>
        <p:txBody>
          <a:bodyPr/>
          <a:lstStyle/>
          <a:p>
            <a:r>
              <a:rPr lang="en-US" b="1" dirty="0">
                <a:latin typeface="Times New Roman" panose="02020603050405020304" pitchFamily="18" charset="0"/>
                <a:cs typeface="Times New Roman" panose="02020603050405020304" pitchFamily="18" charset="0"/>
              </a:rPr>
              <a:t>Create </a:t>
            </a:r>
            <a:r>
              <a:rPr lang="en-US" b="1" dirty="0" err="1"/>
              <a:t>UISwitch</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by drag and drop</a:t>
            </a:r>
            <a:endParaRPr lang="en-US" b="1"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29" y="1561382"/>
            <a:ext cx="8971472" cy="4748472"/>
          </a:xfrm>
          <a:prstGeom prst="rect">
            <a:avLst/>
          </a:prstGeom>
        </p:spPr>
      </p:pic>
    </p:spTree>
    <p:extLst>
      <p:ext uri="{BB962C8B-B14F-4D97-AF65-F5344CB8AC3E}">
        <p14:creationId xmlns:p14="http://schemas.microsoft.com/office/powerpoint/2010/main" val="23107277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405278" y="213643"/>
            <a:ext cx="4303438" cy="1701021"/>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743" y="2539833"/>
            <a:ext cx="2330042" cy="414229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804" y="2539833"/>
            <a:ext cx="2356590" cy="4189493"/>
          </a:xfrm>
          <a:prstGeom prst="rect">
            <a:avLst/>
          </a:prstGeom>
        </p:spPr>
      </p:pic>
      <p:sp>
        <p:nvSpPr>
          <p:cNvPr id="2" name="Down Arrow 1"/>
          <p:cNvSpPr/>
          <p:nvPr/>
        </p:nvSpPr>
        <p:spPr>
          <a:xfrm>
            <a:off x="5421735" y="1977082"/>
            <a:ext cx="484632" cy="500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46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Create </a:t>
            </a:r>
            <a:r>
              <a:rPr lang="en-US" b="1" dirty="0" err="1"/>
              <a:t>UISwitch</a:t>
            </a:r>
            <a:r>
              <a:rPr lang="en-US" b="1" dirty="0" smtClean="0"/>
              <a:t> </a:t>
            </a:r>
            <a:r>
              <a:rPr lang="en-US" b="1" dirty="0"/>
              <a:t>with code</a:t>
            </a:r>
          </a:p>
        </p:txBody>
      </p:sp>
      <p:pic>
        <p:nvPicPr>
          <p:cNvPr id="15" name="Picture 14"/>
          <p:cNvPicPr>
            <a:picLocks noChangeAspect="1"/>
          </p:cNvPicPr>
          <p:nvPr/>
        </p:nvPicPr>
        <p:blipFill>
          <a:blip r:embed="rId2"/>
          <a:stretch>
            <a:fillRect/>
          </a:stretch>
        </p:blipFill>
        <p:spPr>
          <a:xfrm>
            <a:off x="2350421" y="1279671"/>
            <a:ext cx="6429375" cy="5117414"/>
          </a:xfrm>
          <a:prstGeom prst="rect">
            <a:avLst/>
          </a:prstGeom>
        </p:spPr>
      </p:pic>
    </p:spTree>
    <p:extLst>
      <p:ext uri="{BB962C8B-B14F-4D97-AF65-F5344CB8AC3E}">
        <p14:creationId xmlns:p14="http://schemas.microsoft.com/office/powerpoint/2010/main" val="3037994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7280" y="627851"/>
            <a:ext cx="10429875" cy="5950113"/>
          </a:xfrm>
          <a:prstGeom prst="rect">
            <a:avLst/>
          </a:prstGeom>
        </p:spPr>
      </p:pic>
    </p:spTree>
    <p:extLst>
      <p:ext uri="{BB962C8B-B14F-4D97-AF65-F5344CB8AC3E}">
        <p14:creationId xmlns:p14="http://schemas.microsoft.com/office/powerpoint/2010/main" val="1537749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1260"/>
          </a:xfrm>
          <a:prstGeom prst="rect">
            <a:avLst/>
          </a:prstGeom>
        </p:spPr>
      </p:pic>
    </p:spTree>
    <p:extLst>
      <p:ext uri="{BB962C8B-B14F-4D97-AF65-F5344CB8AC3E}">
        <p14:creationId xmlns:p14="http://schemas.microsoft.com/office/powerpoint/2010/main" val="2494532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3564467" y="3840299"/>
            <a:ext cx="7026837" cy="2561600"/>
          </a:xfrm>
          <a:prstGeom prst="rect">
            <a:avLst/>
          </a:prstGeom>
        </p:spPr>
        <p:txBody>
          <a:bodyPr spcFirstLastPara="1" vert="horz" wrap="square" lIns="121900" tIns="121900" rIns="121900" bIns="121900" rtlCol="0" anchor="ctr" anchorCtr="0">
            <a:noAutofit/>
          </a:bodyPr>
          <a:lstStyle/>
          <a:p>
            <a:r>
              <a:rPr lang="en-US" dirty="0">
                <a:latin typeface="Times New Roman" panose="02020603050405020304" pitchFamily="18" charset="0"/>
                <a:cs typeface="Times New Roman" panose="02020603050405020304" pitchFamily="18" charset="0"/>
              </a:rPr>
              <a:t>MECHANISM AND TYPES</a:t>
            </a:r>
            <a:endParaRPr dirty="0">
              <a:latin typeface="Times New Roman" panose="02020603050405020304" pitchFamily="18" charset="0"/>
              <a:cs typeface="Times New Roman" panose="02020603050405020304" pitchFamily="18" charset="0"/>
            </a:endParaRPr>
          </a:p>
        </p:txBody>
      </p:sp>
      <p:sp>
        <p:nvSpPr>
          <p:cNvPr id="235" name="Google Shape;235;p39"/>
          <p:cNvSpPr txBox="1">
            <a:spLocks noGrp="1"/>
          </p:cNvSpPr>
          <p:nvPr>
            <p:ph type="title" idx="2"/>
          </p:nvPr>
        </p:nvSpPr>
        <p:spPr>
          <a:xfrm flipH="1">
            <a:off x="6618905" y="3098467"/>
            <a:ext cx="3972400" cy="10060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cxnSp>
        <p:nvCxnSpPr>
          <p:cNvPr id="236" name="Google Shape;236;p39"/>
          <p:cNvCxnSpPr/>
          <p:nvPr/>
        </p:nvCxnSpPr>
        <p:spPr>
          <a:xfrm>
            <a:off x="10104433" y="5371200"/>
            <a:ext cx="2087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66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500"/>
                                        <p:tgtEl>
                                          <p:spTgt spid="2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3"/>
                                        </p:tgtEl>
                                        <p:attrNameLst>
                                          <p:attrName>style.visibility</p:attrName>
                                        </p:attrNameLst>
                                      </p:cBhvr>
                                      <p:to>
                                        <p:strVal val="visible"/>
                                      </p:to>
                                    </p:set>
                                    <p:animEffect transition="in" filter="fade">
                                      <p:cBhvr>
                                        <p:cTn id="13"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2619801" y="470467"/>
            <a:ext cx="6952400" cy="1261600"/>
          </a:xfrm>
          <a:prstGeom prst="rect">
            <a:avLst/>
          </a:prstGeom>
        </p:spPr>
        <p:txBody>
          <a:bodyPr spcFirstLastPara="1" vert="horz" wrap="square" lIns="121900" tIns="121900" rIns="121900" bIns="121900" rtlCol="0" anchor="t" anchorCtr="0">
            <a:noAutofit/>
          </a:bodyPr>
          <a:lstStyle/>
          <a:p>
            <a:r>
              <a:rPr lang="en-US" b="1" dirty="0">
                <a:latin typeface="Times New Roman" panose="02020603050405020304" pitchFamily="18" charset="0"/>
                <a:cs typeface="Times New Roman" panose="02020603050405020304" pitchFamily="18" charset="0"/>
              </a:rPr>
              <a:t>MECHANISM</a:t>
            </a:r>
            <a:endParaRPr b="1" dirty="0">
              <a:latin typeface="Times New Roman" panose="02020603050405020304" pitchFamily="18" charset="0"/>
              <a:cs typeface="Times New Roman" panose="02020603050405020304" pitchFamily="18" charset="0"/>
            </a:endParaRPr>
          </a:p>
        </p:txBody>
      </p:sp>
      <p:sp>
        <p:nvSpPr>
          <p:cNvPr id="5" name="Rectangle 4"/>
          <p:cNvSpPr/>
          <p:nvPr/>
        </p:nvSpPr>
        <p:spPr>
          <a:xfrm>
            <a:off x="1527243" y="1612488"/>
            <a:ext cx="9231548" cy="5016758"/>
          </a:xfrm>
          <a:prstGeom prst="rect">
            <a:avLst/>
          </a:prstGeom>
        </p:spPr>
        <p:txBody>
          <a:bodyPr wrap="square">
            <a:spAutoFit/>
          </a:bodyPr>
          <a:lstStyle/>
          <a:p>
            <a:pPr marL="342900" indent="-342900">
              <a:buFont typeface="Wingdings" panose="05000000000000000000" pitchFamily="2" charset="2"/>
              <a:buChar char="Ø"/>
            </a:pPr>
            <a:r>
              <a:rPr lang="en-US" sz="2000" dirty="0"/>
              <a:t>it is a class that gives the user the ability to interact with the view that is presented to the user. </a:t>
            </a:r>
            <a:r>
              <a:rPr lang="en-US" sz="2000" dirty="0" err="1"/>
              <a:t>UIControluses</a:t>
            </a:r>
            <a:r>
              <a:rPr lang="en-US" sz="2000" dirty="0"/>
              <a:t> a mechanism called Target-Action to deliver user actions to the app</a:t>
            </a:r>
            <a:r>
              <a:rPr lang="en-US" sz="2000" dirty="0" smtClean="0"/>
              <a:t>.</a:t>
            </a:r>
          </a:p>
          <a:p>
            <a:endParaRPr lang="en-US" sz="2000" dirty="0" smtClean="0"/>
          </a:p>
          <a:p>
            <a:pPr marL="342900" indent="-342900">
              <a:buFont typeface="Wingdings" panose="05000000000000000000" pitchFamily="2" charset="2"/>
              <a:buChar char="Ø"/>
            </a:pPr>
            <a:r>
              <a:rPr lang="en-US" sz="2000" dirty="0"/>
              <a:t>This Target-Action mechanism is </a:t>
            </a:r>
            <a:r>
              <a:rPr lang="en-US" sz="2000" b="1" dirty="0" err="1"/>
              <a:t>addTarget</a:t>
            </a:r>
            <a:r>
              <a:rPr lang="en-US" sz="2000" dirty="0"/>
              <a:t>(_:</a:t>
            </a:r>
            <a:r>
              <a:rPr lang="en-US" sz="2000" dirty="0" err="1"/>
              <a:t>action:for</a:t>
            </a:r>
            <a:r>
              <a:rPr lang="en-US" sz="2000" dirty="0"/>
              <a:t>:)implemented using methods. As parameters, it passes the object responsible for the action, the method that defines the action for the action, and for which action ( .</a:t>
            </a:r>
            <a:r>
              <a:rPr lang="en-US" sz="2000" dirty="0" err="1"/>
              <a:t>touchUpInsider</a:t>
            </a:r>
            <a:r>
              <a:rPr lang="en-US" sz="2000" dirty="0"/>
              <a:t>, .</a:t>
            </a:r>
            <a:r>
              <a:rPr lang="en-US" sz="2000" dirty="0" err="1"/>
              <a:t>valueChangedetc</a:t>
            </a:r>
            <a:r>
              <a:rPr lang="en-US" sz="2000" dirty="0"/>
              <a:t>.) the method is to be called</a:t>
            </a:r>
            <a:r>
              <a:rPr lang="en-US" sz="2000" dirty="0" smtClean="0"/>
              <a:t>.</a:t>
            </a:r>
          </a:p>
          <a:p>
            <a:endParaRPr lang="en-US" sz="2000" dirty="0"/>
          </a:p>
          <a:p>
            <a:pPr marL="342900" indent="-342900">
              <a:buFont typeface="Wingdings" panose="05000000000000000000" pitchFamily="2" charset="2"/>
              <a:buChar char="Ø"/>
            </a:pPr>
            <a:r>
              <a:rPr lang="en-US" sz="2000" dirty="0">
                <a:solidFill>
                  <a:srgbClr val="3A3A3A"/>
                </a:solidFill>
                <a:latin typeface="Times New Roman" panose="02020603050405020304" pitchFamily="18" charset="0"/>
                <a:cs typeface="Times New Roman" panose="02020603050405020304" pitchFamily="18" charset="0"/>
              </a:rPr>
              <a:t>The </a:t>
            </a:r>
            <a:r>
              <a:rPr lang="en-US" sz="2000" b="1" dirty="0" err="1">
                <a:solidFill>
                  <a:srgbClr val="3A3A3A"/>
                </a:solidFill>
                <a:latin typeface="Times New Roman" panose="02020603050405020304" pitchFamily="18" charset="0"/>
                <a:cs typeface="Times New Roman" panose="02020603050405020304" pitchFamily="18" charset="0"/>
              </a:rPr>
              <a:t>addTarget</a:t>
            </a:r>
            <a:r>
              <a:rPr lang="en-US" sz="2000" dirty="0">
                <a:solidFill>
                  <a:srgbClr val="3A3A3A"/>
                </a:solidFill>
                <a:latin typeface="Times New Roman" panose="02020603050405020304" pitchFamily="18" charset="0"/>
                <a:cs typeface="Times New Roman" panose="02020603050405020304" pitchFamily="18" charset="0"/>
              </a:rPr>
              <a:t> method has three parameters, the first parameter is the object that define the event process function, the second parameter is a function name selector, the third parameter is an event name. In below example code, when the </a:t>
            </a:r>
            <a:r>
              <a:rPr lang="en-US" sz="2000" dirty="0" err="1">
                <a:solidFill>
                  <a:srgbClr val="3A3A3A"/>
                </a:solidFill>
                <a:latin typeface="Times New Roman" panose="02020603050405020304" pitchFamily="18" charset="0"/>
                <a:cs typeface="Times New Roman" panose="02020603050405020304" pitchFamily="18" charset="0"/>
              </a:rPr>
              <a:t>touchUpInside</a:t>
            </a:r>
            <a:r>
              <a:rPr lang="en-US" sz="2000" dirty="0">
                <a:solidFill>
                  <a:srgbClr val="3A3A3A"/>
                </a:solidFill>
                <a:latin typeface="Times New Roman" panose="02020603050405020304" pitchFamily="18" charset="0"/>
                <a:cs typeface="Times New Roman" panose="02020603050405020304" pitchFamily="18" charset="0"/>
              </a:rPr>
              <a:t> event happened on the button, it will invoke current object’s ( </a:t>
            </a:r>
            <a:r>
              <a:rPr lang="en-US" sz="2000" dirty="0" err="1">
                <a:solidFill>
                  <a:srgbClr val="3A3A3A"/>
                </a:solidFill>
                <a:latin typeface="Times New Roman" panose="02020603050405020304" pitchFamily="18" charset="0"/>
                <a:cs typeface="Times New Roman" panose="02020603050405020304" pitchFamily="18" charset="0"/>
              </a:rPr>
              <a:t>ViewController</a:t>
            </a:r>
            <a:r>
              <a:rPr lang="en-US" sz="2000" dirty="0">
                <a:solidFill>
                  <a:srgbClr val="3A3A3A"/>
                </a:solidFill>
                <a:latin typeface="Times New Roman" panose="02020603050405020304" pitchFamily="18" charset="0"/>
                <a:cs typeface="Times New Roman" panose="02020603050405020304" pitchFamily="18" charset="0"/>
              </a:rPr>
              <a:t> object ) </a:t>
            </a:r>
            <a:r>
              <a:rPr lang="en-US" sz="2000" dirty="0" err="1">
                <a:solidFill>
                  <a:srgbClr val="3A3A3A"/>
                </a:solidFill>
                <a:latin typeface="Times New Roman" panose="02020603050405020304" pitchFamily="18" charset="0"/>
                <a:cs typeface="Times New Roman" panose="02020603050405020304" pitchFamily="18" charset="0"/>
              </a:rPr>
              <a:t>clickButtonThree</a:t>
            </a:r>
            <a:r>
              <a:rPr lang="en-US" sz="2000" dirty="0">
                <a:solidFill>
                  <a:srgbClr val="3A3A3A"/>
                </a:solidFill>
                <a:latin typeface="Times New Roman" panose="02020603050405020304" pitchFamily="18" charset="0"/>
                <a:cs typeface="Times New Roman" panose="02020603050405020304" pitchFamily="18" charset="0"/>
              </a:rPr>
              <a:t> function.</a:t>
            </a:r>
          </a:p>
          <a:p>
            <a:endParaRPr lang="en-US" sz="2000" dirty="0"/>
          </a:p>
          <a:p>
            <a:endParaRPr lang="en-US" sz="2000" dirty="0"/>
          </a:p>
        </p:txBody>
      </p:sp>
    </p:spTree>
    <p:extLst>
      <p:ext uri="{BB962C8B-B14F-4D97-AF65-F5344CB8AC3E}">
        <p14:creationId xmlns:p14="http://schemas.microsoft.com/office/powerpoint/2010/main" val="2080053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291692" y="390526"/>
            <a:ext cx="5584886" cy="4251416"/>
          </a:xfrm>
          <a:prstGeom prst="rect">
            <a:avLst/>
          </a:prstGeom>
        </p:spPr>
      </p:pic>
      <p:sp>
        <p:nvSpPr>
          <p:cNvPr id="11" name="Rectangle 10"/>
          <p:cNvSpPr/>
          <p:nvPr/>
        </p:nvSpPr>
        <p:spPr>
          <a:xfrm>
            <a:off x="1287852" y="4942454"/>
            <a:ext cx="9109494" cy="1477328"/>
          </a:xfrm>
          <a:prstGeom prst="rect">
            <a:avLst/>
          </a:prstGeom>
        </p:spPr>
        <p:txBody>
          <a:bodyPr wrap="square">
            <a:spAutoFit/>
          </a:bodyPr>
          <a:lstStyle/>
          <a:p>
            <a:pPr marL="285750" indent="-285750">
              <a:buFont typeface="Wingdings" panose="05000000000000000000" pitchFamily="2" charset="2"/>
              <a:buChar char="Ø"/>
            </a:pPr>
            <a:r>
              <a:rPr lang="en-US" dirty="0"/>
              <a:t>From this code, </a:t>
            </a:r>
            <a:r>
              <a:rPr lang="en-US" dirty="0" err="1"/>
              <a:t>UIButton</a:t>
            </a:r>
            <a:r>
              <a:rPr lang="en-US" dirty="0"/>
              <a:t> </a:t>
            </a:r>
            <a:r>
              <a:rPr lang="en-US" dirty="0" err="1"/>
              <a:t>excutes</a:t>
            </a:r>
            <a:r>
              <a:rPr lang="en-US" dirty="0"/>
              <a:t> </a:t>
            </a:r>
            <a:r>
              <a:rPr lang="en-US" dirty="0" err="1"/>
              <a:t>myButton.addTarget</a:t>
            </a:r>
            <a:r>
              <a:rPr lang="en-US" dirty="0"/>
              <a:t>(self, action: #selector(</a:t>
            </a:r>
            <a:r>
              <a:rPr lang="en-US" dirty="0" err="1"/>
              <a:t>btnClicked</a:t>
            </a:r>
            <a:r>
              <a:rPr lang="en-US" dirty="0"/>
              <a:t>), for: .</a:t>
            </a:r>
            <a:r>
              <a:rPr lang="en-US" dirty="0" err="1"/>
              <a:t>touchUpInside</a:t>
            </a:r>
            <a:r>
              <a:rPr lang="en-US" dirty="0"/>
              <a:t>) method which invokes action trough </a:t>
            </a:r>
            <a:r>
              <a:rPr lang="en-US" dirty="0" err="1"/>
              <a:t>btnClicked</a:t>
            </a:r>
            <a:r>
              <a:rPr lang="en-US" dirty="0"/>
              <a:t>()</a:t>
            </a:r>
          </a:p>
          <a:p>
            <a:endParaRPr lang="en-US" dirty="0"/>
          </a:p>
          <a:p>
            <a:pPr marL="285750" indent="-285750">
              <a:buFont typeface="Wingdings" panose="05000000000000000000" pitchFamily="2" charset="2"/>
              <a:buChar char="Ø"/>
            </a:pPr>
            <a:r>
              <a:rPr lang="en-US" dirty="0"/>
              <a:t>As a result, if you add target method, and then action would be invoked when </a:t>
            </a:r>
            <a:r>
              <a:rPr lang="en-US" dirty="0" err="1"/>
              <a:t>UIcontrol.event</a:t>
            </a:r>
            <a:r>
              <a:rPr lang="en-US" dirty="0"/>
              <a:t> .</a:t>
            </a:r>
            <a:r>
              <a:rPr lang="en-US" dirty="0" err="1"/>
              <a:t>touchUpInside</a:t>
            </a:r>
            <a:r>
              <a:rPr lang="en-US" dirty="0"/>
              <a:t> is satisfied.</a:t>
            </a:r>
          </a:p>
        </p:txBody>
      </p:sp>
    </p:spTree>
    <p:extLst>
      <p:ext uri="{BB962C8B-B14F-4D97-AF65-F5344CB8AC3E}">
        <p14:creationId xmlns:p14="http://schemas.microsoft.com/office/powerpoint/2010/main" val="372238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6"/>
          </p:nvPr>
        </p:nvSpPr>
        <p:spPr/>
        <p:txBody>
          <a:bodyPr/>
          <a:lstStyle/>
          <a:p>
            <a:r>
              <a:rPr lang="en-US" b="1" dirty="0" err="1">
                <a:latin typeface="Times New Roman" panose="02020603050405020304" pitchFamily="18" charset="0"/>
                <a:cs typeface="Times New Roman" panose="02020603050405020304" pitchFamily="18" charset="0"/>
              </a:rPr>
              <a:t>UIControl.event</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661705" y="1379490"/>
            <a:ext cx="7334656"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Constants describing the types of events possible for controls</a:t>
            </a:r>
            <a:r>
              <a:rPr lang="en-US" dirty="0" smtClean="0"/>
              <a:t>.</a:t>
            </a:r>
          </a:p>
          <a:p>
            <a:pPr marL="285750" indent="-285750">
              <a:lnSpc>
                <a:spcPct val="150000"/>
              </a:lnSpc>
              <a:buFont typeface="Wingdings" panose="05000000000000000000" pitchFamily="2" charset="2"/>
              <a:buChar char="Ø"/>
            </a:pPr>
            <a:r>
              <a:rPr lang="en-US" dirty="0" smtClean="0"/>
              <a:t>Developer </a:t>
            </a:r>
            <a:r>
              <a:rPr lang="en-US" dirty="0"/>
              <a:t>can choose which event invoke actions from target</a:t>
            </a:r>
            <a:r>
              <a:rPr lang="en-US" dirty="0" smtClean="0"/>
              <a:t>.</a:t>
            </a:r>
            <a:endParaRPr lang="en-US" dirty="0"/>
          </a:p>
          <a:p>
            <a:pPr>
              <a:lnSpc>
                <a:spcPct val="150000"/>
              </a:lnSpc>
            </a:pPr>
            <a:r>
              <a:rPr lang="en-US" dirty="0"/>
              <a:t>For example, if you add .</a:t>
            </a:r>
            <a:r>
              <a:rPr lang="en-US" dirty="0" err="1"/>
              <a:t>touchUpInside</a:t>
            </a:r>
            <a:r>
              <a:rPr lang="en-US" dirty="0"/>
              <a:t>(</a:t>
            </a:r>
            <a:r>
              <a:rPr lang="en-US" dirty="0" err="1"/>
              <a:t>UIControl.event</a:t>
            </a:r>
            <a:r>
              <a:rPr lang="en-US" dirty="0"/>
              <a:t>) on </a:t>
            </a:r>
            <a:r>
              <a:rPr lang="en-US" dirty="0" err="1"/>
              <a:t>addTarget</a:t>
            </a:r>
            <a:r>
              <a:rPr lang="en-US" dirty="0"/>
              <a:t> method, action will be invoke when you click inside of button.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952" y="3432841"/>
            <a:ext cx="6527260" cy="1409772"/>
          </a:xfrm>
          <a:prstGeom prst="rect">
            <a:avLst/>
          </a:prstGeom>
        </p:spPr>
      </p:pic>
      <p:sp>
        <p:nvSpPr>
          <p:cNvPr id="11" name="Rectangle 10"/>
          <p:cNvSpPr/>
          <p:nvPr/>
        </p:nvSpPr>
        <p:spPr>
          <a:xfrm>
            <a:off x="2800952" y="5184629"/>
            <a:ext cx="6757663" cy="923330"/>
          </a:xfrm>
          <a:prstGeom prst="rect">
            <a:avLst/>
          </a:prstGeom>
        </p:spPr>
        <p:txBody>
          <a:bodyPr wrap="square">
            <a:spAutoFit/>
          </a:bodyPr>
          <a:lstStyle/>
          <a:p>
            <a:r>
              <a:rPr lang="en-US" dirty="0"/>
              <a:t>Because there are so many kinds of </a:t>
            </a:r>
            <a:r>
              <a:rPr lang="en-US" dirty="0" err="1"/>
              <a:t>UIControl.event</a:t>
            </a:r>
            <a:r>
              <a:rPr lang="en-US" dirty="0"/>
              <a:t>, it will be better for </a:t>
            </a:r>
            <a:r>
              <a:rPr lang="en-US" dirty="0" smtClean="0"/>
              <a:t>us </a:t>
            </a:r>
            <a:r>
              <a:rPr lang="en-US" dirty="0"/>
              <a:t>to find event which is adapt for your situation in apple document.</a:t>
            </a:r>
          </a:p>
        </p:txBody>
      </p:sp>
    </p:spTree>
    <p:extLst>
      <p:ext uri="{BB962C8B-B14F-4D97-AF65-F5344CB8AC3E}">
        <p14:creationId xmlns:p14="http://schemas.microsoft.com/office/powerpoint/2010/main" val="2201572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6"/>
          </p:nvPr>
        </p:nvSpPr>
        <p:spPr/>
        <p:txBody>
          <a:bodyPr/>
          <a:lstStyle/>
          <a:p>
            <a:r>
              <a:rPr lang="en-US" b="1" dirty="0" err="1">
                <a:latin typeface="Times New Roman" panose="02020603050405020304" pitchFamily="18" charset="0"/>
                <a:cs typeface="Times New Roman" panose="02020603050405020304" pitchFamily="18" charset="0"/>
              </a:rPr>
              <a:t>UIControl.state</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831687" y="1387748"/>
            <a:ext cx="6760886"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Constants describing the state of a control.</a:t>
            </a:r>
            <a:endParaRPr lang="en-US" dirty="0" smtClean="0"/>
          </a:p>
          <a:p>
            <a:pPr marL="285750" indent="-285750">
              <a:lnSpc>
                <a:spcPct val="150000"/>
              </a:lnSpc>
              <a:buFont typeface="Wingdings" panose="05000000000000000000" pitchFamily="2" charset="2"/>
              <a:buChar char="Ø"/>
            </a:pPr>
            <a:r>
              <a:rPr lang="en-US" dirty="0" err="1" smtClean="0"/>
              <a:t>UIControl</a:t>
            </a:r>
            <a:r>
              <a:rPr lang="en-US" dirty="0" smtClean="0"/>
              <a:t> </a:t>
            </a:r>
            <a:r>
              <a:rPr lang="en-US" dirty="0"/>
              <a:t>can have multiple states</a:t>
            </a:r>
            <a:r>
              <a:rPr lang="en-US" dirty="0" smtClean="0"/>
              <a:t>.</a:t>
            </a:r>
            <a:endParaRPr lang="en-US" dirty="0"/>
          </a:p>
          <a:p>
            <a:pPr marL="285750" indent="-285750">
              <a:lnSpc>
                <a:spcPct val="150000"/>
              </a:lnSpc>
              <a:buFont typeface="Wingdings" panose="05000000000000000000" pitchFamily="2" charset="2"/>
              <a:buChar char="Ø"/>
            </a:pPr>
            <a:r>
              <a:rPr lang="en-US" dirty="0"/>
              <a:t>User can set different actions depend on states.</a:t>
            </a:r>
          </a:p>
        </p:txBody>
      </p:sp>
      <p:pic>
        <p:nvPicPr>
          <p:cNvPr id="11" name="Picture 10"/>
          <p:cNvPicPr>
            <a:picLocks noChangeAspect="1"/>
          </p:cNvPicPr>
          <p:nvPr/>
        </p:nvPicPr>
        <p:blipFill>
          <a:blip r:embed="rId2"/>
          <a:stretch>
            <a:fillRect/>
          </a:stretch>
        </p:blipFill>
        <p:spPr>
          <a:xfrm>
            <a:off x="2831687" y="2954365"/>
            <a:ext cx="6307762" cy="771525"/>
          </a:xfrm>
          <a:prstGeom prst="rect">
            <a:avLst/>
          </a:prstGeom>
        </p:spPr>
      </p:pic>
      <p:sp>
        <p:nvSpPr>
          <p:cNvPr id="12" name="Rectangle 11"/>
          <p:cNvSpPr/>
          <p:nvPr/>
        </p:nvSpPr>
        <p:spPr>
          <a:xfrm>
            <a:off x="2817349" y="3996640"/>
            <a:ext cx="7203424" cy="2169825"/>
          </a:xfrm>
          <a:prstGeom prst="rect">
            <a:avLst/>
          </a:prstGeom>
        </p:spPr>
        <p:txBody>
          <a:bodyPr wrap="square">
            <a:spAutoFit/>
          </a:bodyPr>
          <a:lstStyle/>
          <a:p>
            <a:pPr>
              <a:lnSpc>
                <a:spcPct val="150000"/>
              </a:lnSpc>
            </a:pPr>
            <a:r>
              <a:rPr lang="en-US" dirty="0"/>
              <a:t>From this code, before select the button it shows “Button1” as title.</a:t>
            </a:r>
          </a:p>
          <a:p>
            <a:pPr>
              <a:lnSpc>
                <a:spcPct val="150000"/>
              </a:lnSpc>
            </a:pPr>
            <a:r>
              <a:rPr lang="en-US" dirty="0" smtClean="0"/>
              <a:t>After </a:t>
            </a:r>
            <a:r>
              <a:rPr lang="en-US" dirty="0"/>
              <a:t>select button, button shows “Button2” as title.</a:t>
            </a:r>
          </a:p>
          <a:p>
            <a:pPr>
              <a:lnSpc>
                <a:spcPct val="150000"/>
              </a:lnSpc>
            </a:pPr>
            <a:r>
              <a:rPr lang="en-US" dirty="0" smtClean="0"/>
              <a:t>.</a:t>
            </a:r>
            <a:r>
              <a:rPr lang="en-US" b="1" dirty="0"/>
              <a:t>normal</a:t>
            </a:r>
            <a:r>
              <a:rPr lang="en-US" dirty="0"/>
              <a:t> and .</a:t>
            </a:r>
            <a:r>
              <a:rPr lang="en-US" b="1" dirty="0"/>
              <a:t>selected</a:t>
            </a:r>
            <a:r>
              <a:rPr lang="en-US" dirty="0"/>
              <a:t> is </a:t>
            </a:r>
            <a:r>
              <a:rPr lang="en-US" dirty="0" err="1"/>
              <a:t>UIControl.state</a:t>
            </a:r>
            <a:r>
              <a:rPr lang="en-US" dirty="0"/>
              <a:t> properties.</a:t>
            </a:r>
          </a:p>
          <a:p>
            <a:pPr>
              <a:lnSpc>
                <a:spcPct val="150000"/>
              </a:lnSpc>
            </a:pPr>
            <a:r>
              <a:rPr lang="en-US" dirty="0" smtClean="0"/>
              <a:t>Especially</a:t>
            </a:r>
            <a:r>
              <a:rPr lang="en-US" dirty="0"/>
              <a:t>, .normal is default property. When the control have .normal property, other properties should be false.</a:t>
            </a:r>
          </a:p>
        </p:txBody>
      </p:sp>
    </p:spTree>
    <p:extLst>
      <p:ext uri="{BB962C8B-B14F-4D97-AF65-F5344CB8AC3E}">
        <p14:creationId xmlns:p14="http://schemas.microsoft.com/office/powerpoint/2010/main" val="3551972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1060</Words>
  <Application>Microsoft Office PowerPoint</Application>
  <PresentationFormat>Widescreen</PresentationFormat>
  <Paragraphs>85</Paragraphs>
  <Slides>48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Fira Sans Extra Condensed Medium</vt:lpstr>
      <vt:lpstr>Times New Roman</vt:lpstr>
      <vt:lpstr>Wingdings</vt:lpstr>
      <vt:lpstr>Office Theme</vt:lpstr>
      <vt:lpstr>UIControl in Swift</vt:lpstr>
      <vt:lpstr>TABLE OF CONTENTS</vt:lpstr>
      <vt:lpstr>OVERVIEW</vt:lpstr>
      <vt:lpstr>PowerPoint Presentation</vt:lpstr>
      <vt:lpstr>MECHANISM AND TYPES</vt:lpstr>
      <vt:lpstr>MECHANISM</vt:lpstr>
      <vt:lpstr>PowerPoint Presentation</vt:lpstr>
      <vt:lpstr>UIControl.event </vt:lpstr>
      <vt:lpstr>UIControl.state </vt:lpstr>
      <vt:lpstr>TYPES</vt:lpstr>
      <vt:lpstr>INITIALIZATION AND USING</vt:lpstr>
      <vt:lpstr>UIButton</vt:lpstr>
      <vt:lpstr>Create UIButton by drag and drop</vt:lpstr>
      <vt:lpstr>PowerPoint Presentation</vt:lpstr>
      <vt:lpstr>PowerPoint Presentation</vt:lpstr>
      <vt:lpstr>Create UIButton with code</vt:lpstr>
      <vt:lpstr>PowerPoint Presentation</vt:lpstr>
      <vt:lpstr>UIDatePicker</vt:lpstr>
      <vt:lpstr>PowerPoint Presentation</vt:lpstr>
      <vt:lpstr>Action and display date format</vt:lpstr>
      <vt:lpstr>PowerPoint Presentation</vt:lpstr>
      <vt:lpstr>PowerPoint Presentation</vt:lpstr>
      <vt:lpstr>UISegmentedControl</vt:lpstr>
      <vt:lpstr>Create UISegmentedControl by drag and drop</vt:lpstr>
      <vt:lpstr>PowerPoint Presentation</vt:lpstr>
      <vt:lpstr>PowerPoint Presentation</vt:lpstr>
      <vt:lpstr>PowerPoint Presentation</vt:lpstr>
      <vt:lpstr>PowerPoint Presentation</vt:lpstr>
      <vt:lpstr>Create UISegmentedControl with code</vt:lpstr>
      <vt:lpstr>PowerPoint Presentation</vt:lpstr>
      <vt:lpstr>UISlider</vt:lpstr>
      <vt:lpstr>Create UISlider by drag and drop</vt:lpstr>
      <vt:lpstr>PowerPoint Presentation</vt:lpstr>
      <vt:lpstr>PowerPoint Presentation</vt:lpstr>
      <vt:lpstr>Create UISlider with code</vt:lpstr>
      <vt:lpstr>UIStepper</vt:lpstr>
      <vt:lpstr>Create UIStepper by drag and drop</vt:lpstr>
      <vt:lpstr>PowerPoint Presentation</vt:lpstr>
      <vt:lpstr>PowerPoint Presentation</vt:lpstr>
      <vt:lpstr>PowerPoint Presentation</vt:lpstr>
      <vt:lpstr>Create UIStepper with code</vt:lpstr>
      <vt:lpstr>PowerPoint Presentation</vt:lpstr>
      <vt:lpstr>UISwitch</vt:lpstr>
      <vt:lpstr>Create UISwitch by drag and drop</vt:lpstr>
      <vt:lpstr>PowerPoint Presentation</vt:lpstr>
      <vt:lpstr>Create UISwitch with code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UIControl in Swift</dc:title>
  <dc:creator>nam tran</dc:creator>
  <cp:lastModifiedBy>nam tran</cp:lastModifiedBy>
  <cp:revision>109</cp:revision>
  <dcterms:created xsi:type="dcterms:W3CDTF">2021-08-13T09:43:23Z</dcterms:created>
  <dcterms:modified xsi:type="dcterms:W3CDTF">2021-08-17T09:37:59Z</dcterms:modified>
</cp:coreProperties>
</file>